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5" r:id="rId3"/>
    <p:sldId id="312" r:id="rId4"/>
    <p:sldId id="329" r:id="rId5"/>
    <p:sldId id="280" r:id="rId6"/>
    <p:sldId id="331" r:id="rId7"/>
    <p:sldId id="313" r:id="rId8"/>
    <p:sldId id="321" r:id="rId9"/>
    <p:sldId id="281" r:id="rId10"/>
    <p:sldId id="332" r:id="rId11"/>
    <p:sldId id="314" r:id="rId12"/>
    <p:sldId id="324" r:id="rId13"/>
    <p:sldId id="333" r:id="rId14"/>
    <p:sldId id="356" r:id="rId15"/>
    <p:sldId id="354" r:id="rId16"/>
    <p:sldId id="286" r:id="rId17"/>
    <p:sldId id="287" r:id="rId18"/>
    <p:sldId id="353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1056" userDrawn="1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  <p15:guide id="9" orient="horz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55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80431" autoAdjust="0"/>
  </p:normalViewPr>
  <p:slideViewPr>
    <p:cSldViewPr snapToGrid="0">
      <p:cViewPr varScale="1">
        <p:scale>
          <a:sx n="106" d="100"/>
          <a:sy n="106" d="100"/>
        </p:scale>
        <p:origin x="114" y="114"/>
      </p:cViewPr>
      <p:guideLst>
        <p:guide orient="horz" pos="2160"/>
        <p:guide orient="horz" pos="3840"/>
        <p:guide pos="3840"/>
        <p:guide pos="1056"/>
        <p:guide pos="7296"/>
        <p:guide orient="horz" pos="96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208" d="100"/>
          <a:sy n="208" d="100"/>
        </p:scale>
        <p:origin x="192" y="-17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2/3/2016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3657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 "/>
              <a:tabLst/>
              <a:defRPr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None/>
            </a:pP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0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8" algn="l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" lvl="0" indent="0">
              <a:buNone/>
            </a:pP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" indent="0">
              <a:buNone/>
            </a:pP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5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4105275"/>
            <a:ext cx="3429000" cy="1990724"/>
          </a:xfrm>
        </p:spPr>
        <p:txBody>
          <a:bodyPr/>
          <a:lstStyle>
            <a:lvl1pPr marL="0" indent="0">
              <a:buNone/>
              <a:defRPr sz="2800" b="1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411480" indent="0">
              <a:buNone/>
              <a:defRPr/>
            </a:lvl3pPr>
            <a:lvl4pPr marL="59436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114800" y="4105275"/>
            <a:ext cx="3429000" cy="1990724"/>
          </a:xfrm>
        </p:spPr>
        <p:txBody>
          <a:bodyPr/>
          <a:lstStyle>
            <a:lvl1pPr marL="0" indent="0">
              <a:buNone/>
              <a:defRPr sz="2800" b="1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411480" indent="0">
              <a:buNone/>
              <a:defRPr/>
            </a:lvl3pPr>
            <a:lvl4pPr marL="59436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7620000" y="4105275"/>
            <a:ext cx="3429000" cy="1990724"/>
          </a:xfrm>
        </p:spPr>
        <p:txBody>
          <a:bodyPr/>
          <a:lstStyle>
            <a:lvl1pPr marL="0" indent="0">
              <a:buNone/>
              <a:defRPr sz="2800" b="1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411480" indent="0">
              <a:buNone/>
              <a:defRPr/>
            </a:lvl3pPr>
            <a:lvl4pPr marL="59436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0" y="1028700"/>
            <a:ext cx="12192000" cy="232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orient="horz" pos="259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1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/>
              <a:t>February 3, 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 with bi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25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3018007"/>
            <a:ext cx="3566160" cy="2927570"/>
          </a:xfrm>
        </p:spPr>
        <p:txBody>
          <a:bodyPr lIns="9144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06425" y="2380203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23557" y="3018007"/>
            <a:ext cx="3566160" cy="2927570"/>
          </a:xfrm>
        </p:spPr>
        <p:txBody>
          <a:bodyPr lIns="9144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320541" y="2380203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8019257" y="3018007"/>
            <a:ext cx="3566160" cy="2927570"/>
          </a:xfrm>
        </p:spPr>
        <p:txBody>
          <a:bodyPr lIns="9144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016241" y="2380203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7397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12" userDrawn="1">
          <p15:clr>
            <a:srgbClr val="FBAE40"/>
          </p15:clr>
        </p15:guide>
        <p15:guide id="2" pos="5040" userDrawn="1">
          <p15:clr>
            <a:srgbClr val="FBAE40"/>
          </p15:clr>
        </p15:guide>
        <p15:guide id="3" pos="2640" userDrawn="1">
          <p15:clr>
            <a:srgbClr val="FBAE40"/>
          </p15:clr>
        </p15:guide>
        <p15:guide id="4" pos="4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 with big hea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25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22968"/>
            <a:ext cx="3566160" cy="4173031"/>
          </a:xfrm>
        </p:spPr>
        <p:txBody>
          <a:bodyPr lIns="13716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 marL="0" indent="0">
              <a:buNone/>
              <a:defRPr sz="14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06425" y="1285165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320541" y="1285165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016241" y="1285165"/>
            <a:ext cx="3566159" cy="618631"/>
          </a:xfrm>
          <a:solidFill>
            <a:schemeClr val="accent4"/>
          </a:solidFill>
          <a:ln>
            <a:noFill/>
          </a:ln>
        </p:spPr>
        <p:txBody>
          <a:bodyPr lIns="731520" tIns="182880" rIns="0" bIns="182880" anchor="t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305300" y="1922969"/>
            <a:ext cx="3566160" cy="4173031"/>
          </a:xfrm>
        </p:spPr>
        <p:txBody>
          <a:bodyPr lIns="13716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 marL="0" indent="0">
              <a:buNone/>
              <a:defRPr sz="14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001000" y="1922968"/>
            <a:ext cx="3566160" cy="4173031"/>
          </a:xfrm>
        </p:spPr>
        <p:txBody>
          <a:bodyPr lIns="137160" tIns="91440" rIns="0">
            <a:norm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174625" indent="-174625">
              <a:defRPr sz="1400"/>
            </a:lvl2pPr>
            <a:lvl3pPr marL="0" indent="0">
              <a:buNone/>
              <a:defRPr sz="14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4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5040">
          <p15:clr>
            <a:srgbClr val="FBAE40"/>
          </p15:clr>
        </p15:guide>
        <p15:guide id="3" pos="2640">
          <p15:clr>
            <a:srgbClr val="FBAE40"/>
          </p15:clr>
        </p15:guide>
        <p15:guide id="4" pos="49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787429"/>
            <a:ext cx="356616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3168430"/>
            <a:ext cx="3566160" cy="29275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16095" y="2787429"/>
            <a:ext cx="356616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5937" y="3168430"/>
            <a:ext cx="3566160" cy="29275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016399" y="2787429"/>
            <a:ext cx="356616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13225" y="3168430"/>
            <a:ext cx="3566160" cy="29275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06425" y="2380203"/>
            <a:ext cx="3566159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312921" y="2380203"/>
            <a:ext cx="3566159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013225" y="2380203"/>
            <a:ext cx="3566159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836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5040">
          <p15:clr>
            <a:srgbClr val="FBAE40"/>
          </p15:clr>
        </p15:guide>
        <p15:guide id="3" pos="2640">
          <p15:clr>
            <a:srgbClr val="FBAE40"/>
          </p15:clr>
        </p15:guide>
        <p15:guide id="4" pos="4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/>
              <a:t>February 3, 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8143-BFA3-46F8-9B90-B0E5CFAF7F7C}" type="datetime4">
              <a:rPr lang="en-US" smtClean="0"/>
              <a:t>February 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ltGray">
          <a:xfrm>
            <a:off x="457201" y="425669"/>
            <a:ext cx="11303876" cy="5975131"/>
          </a:xfrm>
          <a:prstGeom prst="rect">
            <a:avLst/>
          </a:prstGeom>
          <a:noFill/>
          <a:ln w="3048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50184" y="4067513"/>
            <a:ext cx="8228011" cy="576263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0185" y="464496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2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68" r:id="rId12"/>
    <p:sldLayoutId id="2147483669" r:id="rId13"/>
    <p:sldLayoutId id="2147483654" r:id="rId14"/>
    <p:sldLayoutId id="2147483679" r:id="rId15"/>
    <p:sldLayoutId id="2147483688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87" r:id="rId23"/>
    <p:sldLayoutId id="2147483690" r:id="rId24"/>
    <p:sldLayoutId id="2147483689" r:id="rId25"/>
    <p:sldLayoutId id="2147483673" r:id="rId26"/>
    <p:sldLayoutId id="2147483656" r:id="rId27"/>
    <p:sldLayoutId id="2147483674" r:id="rId28"/>
    <p:sldLayoutId id="2147483657" r:id="rId29"/>
    <p:sldLayoutId id="2147483675" r:id="rId30"/>
    <p:sldLayoutId id="2147483676" r:id="rId31"/>
    <p:sldLayoutId id="2147483677" r:id="rId32"/>
    <p:sldLayoutId id="2147483678" r:id="rId33"/>
    <p:sldLayoutId id="2147483649" r:id="rId34"/>
    <p:sldLayoutId id="2147483658" r:id="rId35"/>
    <p:sldLayoutId id="2147483659" r:id="rId36"/>
    <p:sldLayoutId id="2147483692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vakulenko@hpe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41698" y="2727818"/>
            <a:ext cx="10439400" cy="762000"/>
          </a:xfrm>
        </p:spPr>
        <p:txBody>
          <a:bodyPr/>
          <a:lstStyle/>
          <a:p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HPE 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защите вашей организации (предприятия)</a:t>
            </a:r>
            <a:b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black">
          <a:xfrm>
            <a:off x="606423" y="456997"/>
            <a:ext cx="1036709" cy="287889"/>
          </a:xfrm>
          <a:custGeom>
            <a:avLst/>
            <a:gdLst>
              <a:gd name="T0" fmla="*/ 0 w 1087"/>
              <a:gd name="T1" fmla="*/ 0 h 314"/>
              <a:gd name="T2" fmla="*/ 0 w 1087"/>
              <a:gd name="T3" fmla="*/ 314 h 314"/>
              <a:gd name="T4" fmla="*/ 0 w 1087"/>
              <a:gd name="T5" fmla="*/ 314 h 314"/>
              <a:gd name="T6" fmla="*/ 1087 w 1087"/>
              <a:gd name="T7" fmla="*/ 314 h 314"/>
              <a:gd name="T8" fmla="*/ 1087 w 1087"/>
              <a:gd name="T9" fmla="*/ 0 h 314"/>
              <a:gd name="T10" fmla="*/ 0 w 1087"/>
              <a:gd name="T11" fmla="*/ 0 h 314"/>
              <a:gd name="T12" fmla="*/ 1018 w 1087"/>
              <a:gd name="T13" fmla="*/ 245 h 314"/>
              <a:gd name="T14" fmla="*/ 69 w 1087"/>
              <a:gd name="T15" fmla="*/ 245 h 314"/>
              <a:gd name="T16" fmla="*/ 69 w 1087"/>
              <a:gd name="T17" fmla="*/ 69 h 314"/>
              <a:gd name="T18" fmla="*/ 1018 w 1087"/>
              <a:gd name="T19" fmla="*/ 69 h 314"/>
              <a:gd name="T20" fmla="*/ 1018 w 1087"/>
              <a:gd name="T21" fmla="*/ 245 h 314"/>
              <a:gd name="T22" fmla="*/ 1018 w 1087"/>
              <a:gd name="T23" fmla="*/ 24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7" h="314">
                <a:moveTo>
                  <a:pt x="0" y="0"/>
                </a:moveTo>
                <a:lnTo>
                  <a:pt x="0" y="314"/>
                </a:lnTo>
                <a:lnTo>
                  <a:pt x="0" y="314"/>
                </a:lnTo>
                <a:lnTo>
                  <a:pt x="1087" y="314"/>
                </a:lnTo>
                <a:lnTo>
                  <a:pt x="1087" y="0"/>
                </a:lnTo>
                <a:lnTo>
                  <a:pt x="0" y="0"/>
                </a:lnTo>
                <a:close/>
                <a:moveTo>
                  <a:pt x="1018" y="245"/>
                </a:moveTo>
                <a:lnTo>
                  <a:pt x="69" y="245"/>
                </a:lnTo>
                <a:lnTo>
                  <a:pt x="69" y="69"/>
                </a:lnTo>
                <a:lnTo>
                  <a:pt x="1018" y="69"/>
                </a:lnTo>
                <a:lnTo>
                  <a:pt x="1018" y="245"/>
                </a:lnTo>
                <a:lnTo>
                  <a:pt x="1018" y="2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black">
          <a:xfrm>
            <a:off x="606423" y="931922"/>
            <a:ext cx="3027151" cy="744478"/>
          </a:xfrm>
          <a:custGeom>
            <a:avLst/>
            <a:gdLst>
              <a:gd name="T0" fmla="*/ 80 w 1341"/>
              <a:gd name="T1" fmla="*/ 52 h 342"/>
              <a:gd name="T2" fmla="*/ 29 w 1341"/>
              <a:gd name="T3" fmla="*/ 77 h 342"/>
              <a:gd name="T4" fmla="*/ 212 w 1341"/>
              <a:gd name="T5" fmla="*/ 93 h 342"/>
              <a:gd name="T6" fmla="*/ 174 w 1341"/>
              <a:gd name="T7" fmla="*/ 134 h 342"/>
              <a:gd name="T8" fmla="*/ 272 w 1341"/>
              <a:gd name="T9" fmla="*/ 132 h 342"/>
              <a:gd name="T10" fmla="*/ 276 w 1341"/>
              <a:gd name="T11" fmla="*/ 38 h 342"/>
              <a:gd name="T12" fmla="*/ 327 w 1341"/>
              <a:gd name="T13" fmla="*/ 132 h 342"/>
              <a:gd name="T14" fmla="*/ 398 w 1341"/>
              <a:gd name="T15" fmla="*/ 0 h 342"/>
              <a:gd name="T16" fmla="*/ 402 w 1341"/>
              <a:gd name="T17" fmla="*/ 134 h 342"/>
              <a:gd name="T18" fmla="*/ 448 w 1341"/>
              <a:gd name="T19" fmla="*/ 93 h 342"/>
              <a:gd name="T20" fmla="*/ 448 w 1341"/>
              <a:gd name="T21" fmla="*/ 74 h 342"/>
              <a:gd name="T22" fmla="*/ 642 w 1341"/>
              <a:gd name="T23" fmla="*/ 60 h 342"/>
              <a:gd name="T24" fmla="*/ 642 w 1341"/>
              <a:gd name="T25" fmla="*/ 131 h 342"/>
              <a:gd name="T26" fmla="*/ 570 w 1341"/>
              <a:gd name="T27" fmla="*/ 111 h 342"/>
              <a:gd name="T28" fmla="*/ 530 w 1341"/>
              <a:gd name="T29" fmla="*/ 60 h 342"/>
              <a:gd name="T30" fmla="*/ 558 w 1341"/>
              <a:gd name="T31" fmla="*/ 38 h 342"/>
              <a:gd name="T32" fmla="*/ 738 w 1341"/>
              <a:gd name="T33" fmla="*/ 89 h 342"/>
              <a:gd name="T34" fmla="*/ 787 w 1341"/>
              <a:gd name="T35" fmla="*/ 45 h 342"/>
              <a:gd name="T36" fmla="*/ 736 w 1341"/>
              <a:gd name="T37" fmla="*/ 65 h 342"/>
              <a:gd name="T38" fmla="*/ 848 w 1341"/>
              <a:gd name="T39" fmla="*/ 73 h 342"/>
              <a:gd name="T40" fmla="*/ 876 w 1341"/>
              <a:gd name="T41" fmla="*/ 73 h 342"/>
              <a:gd name="T42" fmla="*/ 833 w 1341"/>
              <a:gd name="T43" fmla="*/ 91 h 342"/>
              <a:gd name="T44" fmla="*/ 965 w 1341"/>
              <a:gd name="T45" fmla="*/ 43 h 342"/>
              <a:gd name="T46" fmla="*/ 964 w 1341"/>
              <a:gd name="T47" fmla="*/ 103 h 342"/>
              <a:gd name="T48" fmla="*/ 1010 w 1341"/>
              <a:gd name="T49" fmla="*/ 132 h 342"/>
              <a:gd name="T50" fmla="*/ 1070 w 1341"/>
              <a:gd name="T51" fmla="*/ 38 h 342"/>
              <a:gd name="T52" fmla="*/ 1010 w 1341"/>
              <a:gd name="T53" fmla="*/ 89 h 342"/>
              <a:gd name="T54" fmla="*/ 1133 w 1341"/>
              <a:gd name="T55" fmla="*/ 73 h 342"/>
              <a:gd name="T56" fmla="*/ 1160 w 1341"/>
              <a:gd name="T57" fmla="*/ 73 h 342"/>
              <a:gd name="T58" fmla="*/ 1117 w 1341"/>
              <a:gd name="T59" fmla="*/ 91 h 342"/>
              <a:gd name="T60" fmla="*/ 1239 w 1341"/>
              <a:gd name="T61" fmla="*/ 39 h 342"/>
              <a:gd name="T62" fmla="*/ 1180 w 1341"/>
              <a:gd name="T63" fmla="*/ 132 h 342"/>
              <a:gd name="T64" fmla="*/ 1246 w 1341"/>
              <a:gd name="T65" fmla="*/ 85 h 342"/>
              <a:gd name="T66" fmla="*/ 1314 w 1341"/>
              <a:gd name="T67" fmla="*/ 132 h 342"/>
              <a:gd name="T68" fmla="*/ 1295 w 1341"/>
              <a:gd name="T69" fmla="*/ 110 h 342"/>
              <a:gd name="T70" fmla="*/ 18 w 1341"/>
              <a:gd name="T71" fmla="*/ 231 h 342"/>
              <a:gd name="T72" fmla="*/ 81 w 1341"/>
              <a:gd name="T73" fmla="*/ 307 h 342"/>
              <a:gd name="T74" fmla="*/ 164 w 1341"/>
              <a:gd name="T75" fmla="*/ 307 h 342"/>
              <a:gd name="T76" fmla="*/ 103 w 1341"/>
              <a:gd name="T77" fmla="*/ 214 h 342"/>
              <a:gd name="T78" fmla="*/ 252 w 1341"/>
              <a:gd name="T79" fmla="*/ 229 h 342"/>
              <a:gd name="T80" fmla="*/ 252 w 1341"/>
              <a:gd name="T81" fmla="*/ 307 h 342"/>
              <a:gd name="T82" fmla="*/ 211 w 1341"/>
              <a:gd name="T83" fmla="*/ 214 h 342"/>
              <a:gd name="T84" fmla="*/ 305 w 1341"/>
              <a:gd name="T85" fmla="*/ 212 h 342"/>
              <a:gd name="T86" fmla="*/ 338 w 1341"/>
              <a:gd name="T87" fmla="*/ 285 h 342"/>
              <a:gd name="T88" fmla="*/ 281 w 1341"/>
              <a:gd name="T89" fmla="*/ 251 h 342"/>
              <a:gd name="T90" fmla="*/ 403 w 1341"/>
              <a:gd name="T91" fmla="*/ 229 h 342"/>
              <a:gd name="T92" fmla="*/ 382 w 1341"/>
              <a:gd name="T93" fmla="*/ 228 h 342"/>
              <a:gd name="T94" fmla="*/ 430 w 1341"/>
              <a:gd name="T95" fmla="*/ 342 h 342"/>
              <a:gd name="T96" fmla="*/ 498 w 1341"/>
              <a:gd name="T97" fmla="*/ 260 h 342"/>
              <a:gd name="T98" fmla="*/ 577 w 1341"/>
              <a:gd name="T99" fmla="*/ 212 h 342"/>
              <a:gd name="T100" fmla="*/ 554 w 1341"/>
              <a:gd name="T101" fmla="*/ 307 h 342"/>
              <a:gd name="T102" fmla="*/ 623 w 1341"/>
              <a:gd name="T103" fmla="*/ 187 h 342"/>
              <a:gd name="T104" fmla="*/ 621 w 1341"/>
              <a:gd name="T105" fmla="*/ 307 h 342"/>
              <a:gd name="T106" fmla="*/ 644 w 1341"/>
              <a:gd name="T107" fmla="*/ 300 h 342"/>
              <a:gd name="T108" fmla="*/ 644 w 1341"/>
              <a:gd name="T109" fmla="*/ 240 h 342"/>
              <a:gd name="T110" fmla="*/ 661 w 1341"/>
              <a:gd name="T111" fmla="*/ 238 h 342"/>
              <a:gd name="T112" fmla="*/ 807 w 1341"/>
              <a:gd name="T113" fmla="*/ 266 h 342"/>
              <a:gd name="T114" fmla="*/ 772 w 1341"/>
              <a:gd name="T115" fmla="*/ 30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41" h="342">
                <a:moveTo>
                  <a:pt x="29" y="13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52"/>
                  <a:pt x="29" y="52"/>
                  <a:pt x="29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0"/>
                  <a:pt x="80" y="0"/>
                  <a:pt x="80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77"/>
                  <a:pt x="80" y="77"/>
                  <a:pt x="80" y="77"/>
                </a:cubicBezTo>
                <a:cubicBezTo>
                  <a:pt x="29" y="77"/>
                  <a:pt x="29" y="77"/>
                  <a:pt x="29" y="77"/>
                </a:cubicBezTo>
                <a:lnTo>
                  <a:pt x="29" y="132"/>
                </a:lnTo>
                <a:close/>
                <a:moveTo>
                  <a:pt x="174" y="134"/>
                </a:moveTo>
                <a:cubicBezTo>
                  <a:pt x="145" y="134"/>
                  <a:pt x="125" y="116"/>
                  <a:pt x="125" y="85"/>
                </a:cubicBezTo>
                <a:cubicBezTo>
                  <a:pt x="125" y="56"/>
                  <a:pt x="144" y="36"/>
                  <a:pt x="170" y="36"/>
                </a:cubicBezTo>
                <a:cubicBezTo>
                  <a:pt x="198" y="36"/>
                  <a:pt x="212" y="55"/>
                  <a:pt x="212" y="83"/>
                </a:cubicBezTo>
                <a:cubicBezTo>
                  <a:pt x="212" y="93"/>
                  <a:pt x="212" y="93"/>
                  <a:pt x="212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5" y="108"/>
                  <a:pt x="167" y="112"/>
                  <a:pt x="178" y="112"/>
                </a:cubicBezTo>
                <a:cubicBezTo>
                  <a:pt x="188" y="112"/>
                  <a:pt x="195" y="110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198" y="131"/>
                  <a:pt x="187" y="134"/>
                  <a:pt x="174" y="134"/>
                </a:cubicBezTo>
                <a:close/>
                <a:moveTo>
                  <a:pt x="152" y="74"/>
                </a:moveTo>
                <a:cubicBezTo>
                  <a:pt x="186" y="74"/>
                  <a:pt x="186" y="74"/>
                  <a:pt x="186" y="74"/>
                </a:cubicBezTo>
                <a:cubicBezTo>
                  <a:pt x="186" y="64"/>
                  <a:pt x="182" y="58"/>
                  <a:pt x="170" y="58"/>
                </a:cubicBezTo>
                <a:cubicBezTo>
                  <a:pt x="162" y="58"/>
                  <a:pt x="155" y="61"/>
                  <a:pt x="152" y="74"/>
                </a:cubicBezTo>
                <a:close/>
                <a:moveTo>
                  <a:pt x="287" y="77"/>
                </a:moveTo>
                <a:cubicBezTo>
                  <a:pt x="272" y="132"/>
                  <a:pt x="272" y="132"/>
                  <a:pt x="272" y="132"/>
                </a:cubicBezTo>
                <a:cubicBezTo>
                  <a:pt x="247" y="132"/>
                  <a:pt x="247" y="132"/>
                  <a:pt x="247" y="132"/>
                </a:cubicBezTo>
                <a:cubicBezTo>
                  <a:pt x="218" y="39"/>
                  <a:pt x="218" y="39"/>
                  <a:pt x="218" y="39"/>
                </a:cubicBezTo>
                <a:cubicBezTo>
                  <a:pt x="218" y="38"/>
                  <a:pt x="218" y="38"/>
                  <a:pt x="218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61" y="93"/>
                  <a:pt x="261" y="93"/>
                  <a:pt x="261" y="93"/>
                </a:cubicBezTo>
                <a:cubicBezTo>
                  <a:pt x="276" y="38"/>
                  <a:pt x="276" y="38"/>
                  <a:pt x="276" y="38"/>
                </a:cubicBezTo>
                <a:cubicBezTo>
                  <a:pt x="298" y="38"/>
                  <a:pt x="298" y="38"/>
                  <a:pt x="298" y="38"/>
                </a:cubicBezTo>
                <a:cubicBezTo>
                  <a:pt x="313" y="93"/>
                  <a:pt x="313" y="93"/>
                  <a:pt x="313" y="93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55" y="38"/>
                  <a:pt x="355" y="38"/>
                  <a:pt x="355" y="38"/>
                </a:cubicBezTo>
                <a:cubicBezTo>
                  <a:pt x="355" y="39"/>
                  <a:pt x="355" y="39"/>
                  <a:pt x="355" y="39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02" y="132"/>
                  <a:pt x="302" y="132"/>
                  <a:pt x="302" y="132"/>
                </a:cubicBezTo>
                <a:lnTo>
                  <a:pt x="287" y="77"/>
                </a:lnTo>
                <a:close/>
                <a:moveTo>
                  <a:pt x="402" y="134"/>
                </a:moveTo>
                <a:cubicBezTo>
                  <a:pt x="379" y="134"/>
                  <a:pt x="370" y="125"/>
                  <a:pt x="370" y="104"/>
                </a:cubicBezTo>
                <a:cubicBezTo>
                  <a:pt x="370" y="0"/>
                  <a:pt x="370" y="0"/>
                  <a:pt x="37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398" y="102"/>
                  <a:pt x="398" y="102"/>
                  <a:pt x="398" y="102"/>
                </a:cubicBezTo>
                <a:cubicBezTo>
                  <a:pt x="398" y="108"/>
                  <a:pt x="400" y="111"/>
                  <a:pt x="406" y="111"/>
                </a:cubicBezTo>
                <a:cubicBezTo>
                  <a:pt x="408" y="111"/>
                  <a:pt x="410" y="110"/>
                  <a:pt x="412" y="109"/>
                </a:cubicBezTo>
                <a:cubicBezTo>
                  <a:pt x="413" y="109"/>
                  <a:pt x="413" y="109"/>
                  <a:pt x="413" y="109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0" y="133"/>
                  <a:pt x="406" y="134"/>
                  <a:pt x="402" y="134"/>
                </a:cubicBezTo>
                <a:close/>
                <a:moveTo>
                  <a:pt x="469" y="134"/>
                </a:moveTo>
                <a:cubicBezTo>
                  <a:pt x="440" y="134"/>
                  <a:pt x="420" y="116"/>
                  <a:pt x="420" y="85"/>
                </a:cubicBezTo>
                <a:cubicBezTo>
                  <a:pt x="420" y="56"/>
                  <a:pt x="440" y="36"/>
                  <a:pt x="465" y="36"/>
                </a:cubicBezTo>
                <a:cubicBezTo>
                  <a:pt x="494" y="36"/>
                  <a:pt x="507" y="55"/>
                  <a:pt x="507" y="83"/>
                </a:cubicBezTo>
                <a:cubicBezTo>
                  <a:pt x="507" y="93"/>
                  <a:pt x="507" y="93"/>
                  <a:pt x="507" y="93"/>
                </a:cubicBezTo>
                <a:cubicBezTo>
                  <a:pt x="448" y="93"/>
                  <a:pt x="448" y="93"/>
                  <a:pt x="448" y="93"/>
                </a:cubicBezTo>
                <a:cubicBezTo>
                  <a:pt x="451" y="108"/>
                  <a:pt x="462" y="112"/>
                  <a:pt x="474" y="112"/>
                </a:cubicBezTo>
                <a:cubicBezTo>
                  <a:pt x="484" y="112"/>
                  <a:pt x="491" y="110"/>
                  <a:pt x="500" y="104"/>
                </a:cubicBezTo>
                <a:cubicBezTo>
                  <a:pt x="501" y="104"/>
                  <a:pt x="501" y="104"/>
                  <a:pt x="501" y="104"/>
                </a:cubicBezTo>
                <a:cubicBezTo>
                  <a:pt x="501" y="126"/>
                  <a:pt x="501" y="126"/>
                  <a:pt x="501" y="126"/>
                </a:cubicBezTo>
                <a:cubicBezTo>
                  <a:pt x="493" y="131"/>
                  <a:pt x="482" y="134"/>
                  <a:pt x="469" y="134"/>
                </a:cubicBezTo>
                <a:close/>
                <a:moveTo>
                  <a:pt x="448" y="74"/>
                </a:moveTo>
                <a:cubicBezTo>
                  <a:pt x="482" y="74"/>
                  <a:pt x="482" y="74"/>
                  <a:pt x="482" y="74"/>
                </a:cubicBezTo>
                <a:cubicBezTo>
                  <a:pt x="481" y="64"/>
                  <a:pt x="477" y="58"/>
                  <a:pt x="466" y="58"/>
                </a:cubicBezTo>
                <a:cubicBezTo>
                  <a:pt x="457" y="58"/>
                  <a:pt x="450" y="61"/>
                  <a:pt x="448" y="74"/>
                </a:cubicBezTo>
                <a:close/>
                <a:moveTo>
                  <a:pt x="622" y="38"/>
                </a:moveTo>
                <a:cubicBezTo>
                  <a:pt x="642" y="38"/>
                  <a:pt x="642" y="38"/>
                  <a:pt x="642" y="38"/>
                </a:cubicBezTo>
                <a:cubicBezTo>
                  <a:pt x="642" y="60"/>
                  <a:pt x="642" y="60"/>
                  <a:pt x="642" y="60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22" y="107"/>
                  <a:pt x="625" y="111"/>
                  <a:pt x="633" y="111"/>
                </a:cubicBezTo>
                <a:cubicBezTo>
                  <a:pt x="636" y="111"/>
                  <a:pt x="639" y="110"/>
                  <a:pt x="642" y="109"/>
                </a:cubicBezTo>
                <a:cubicBezTo>
                  <a:pt x="642" y="109"/>
                  <a:pt x="642" y="109"/>
                  <a:pt x="642" y="109"/>
                </a:cubicBezTo>
                <a:cubicBezTo>
                  <a:pt x="642" y="131"/>
                  <a:pt x="642" y="131"/>
                  <a:pt x="642" y="131"/>
                </a:cubicBezTo>
                <a:cubicBezTo>
                  <a:pt x="639" y="132"/>
                  <a:pt x="633" y="134"/>
                  <a:pt x="625" y="134"/>
                </a:cubicBezTo>
                <a:cubicBezTo>
                  <a:pt x="603" y="134"/>
                  <a:pt x="594" y="124"/>
                  <a:pt x="594" y="100"/>
                </a:cubicBezTo>
                <a:cubicBezTo>
                  <a:pt x="594" y="60"/>
                  <a:pt x="594" y="60"/>
                  <a:pt x="594" y="60"/>
                </a:cubicBezTo>
                <a:cubicBezTo>
                  <a:pt x="558" y="60"/>
                  <a:pt x="558" y="60"/>
                  <a:pt x="558" y="60"/>
                </a:cubicBezTo>
                <a:cubicBezTo>
                  <a:pt x="558" y="99"/>
                  <a:pt x="558" y="99"/>
                  <a:pt x="558" y="99"/>
                </a:cubicBezTo>
                <a:cubicBezTo>
                  <a:pt x="558" y="107"/>
                  <a:pt x="561" y="111"/>
                  <a:pt x="570" y="111"/>
                </a:cubicBezTo>
                <a:cubicBezTo>
                  <a:pt x="572" y="111"/>
                  <a:pt x="575" y="110"/>
                  <a:pt x="578" y="109"/>
                </a:cubicBezTo>
                <a:cubicBezTo>
                  <a:pt x="579" y="109"/>
                  <a:pt x="579" y="109"/>
                  <a:pt x="579" y="109"/>
                </a:cubicBezTo>
                <a:cubicBezTo>
                  <a:pt x="579" y="131"/>
                  <a:pt x="579" y="131"/>
                  <a:pt x="579" y="131"/>
                </a:cubicBezTo>
                <a:cubicBezTo>
                  <a:pt x="575" y="132"/>
                  <a:pt x="570" y="134"/>
                  <a:pt x="562" y="134"/>
                </a:cubicBezTo>
                <a:cubicBezTo>
                  <a:pt x="539" y="134"/>
                  <a:pt x="530" y="124"/>
                  <a:pt x="530" y="100"/>
                </a:cubicBezTo>
                <a:cubicBezTo>
                  <a:pt x="530" y="60"/>
                  <a:pt x="530" y="60"/>
                  <a:pt x="530" y="60"/>
                </a:cubicBezTo>
                <a:cubicBezTo>
                  <a:pt x="516" y="60"/>
                  <a:pt x="516" y="60"/>
                  <a:pt x="516" y="60"/>
                </a:cubicBezTo>
                <a:cubicBezTo>
                  <a:pt x="516" y="38"/>
                  <a:pt x="516" y="38"/>
                  <a:pt x="516" y="38"/>
                </a:cubicBezTo>
                <a:cubicBezTo>
                  <a:pt x="530" y="38"/>
                  <a:pt x="530" y="38"/>
                  <a:pt x="530" y="38"/>
                </a:cubicBezTo>
                <a:cubicBezTo>
                  <a:pt x="530" y="12"/>
                  <a:pt x="530" y="12"/>
                  <a:pt x="530" y="12"/>
                </a:cubicBezTo>
                <a:cubicBezTo>
                  <a:pt x="558" y="12"/>
                  <a:pt x="558" y="12"/>
                  <a:pt x="558" y="12"/>
                </a:cubicBezTo>
                <a:cubicBezTo>
                  <a:pt x="558" y="38"/>
                  <a:pt x="558" y="38"/>
                  <a:pt x="558" y="38"/>
                </a:cubicBezTo>
                <a:cubicBezTo>
                  <a:pt x="594" y="38"/>
                  <a:pt x="594" y="38"/>
                  <a:pt x="594" y="38"/>
                </a:cubicBezTo>
                <a:cubicBezTo>
                  <a:pt x="594" y="12"/>
                  <a:pt x="594" y="12"/>
                  <a:pt x="594" y="12"/>
                </a:cubicBezTo>
                <a:cubicBezTo>
                  <a:pt x="622" y="12"/>
                  <a:pt x="622" y="12"/>
                  <a:pt x="622" y="12"/>
                </a:cubicBezTo>
                <a:cubicBezTo>
                  <a:pt x="622" y="38"/>
                  <a:pt x="622" y="38"/>
                  <a:pt x="622" y="38"/>
                </a:cubicBezTo>
                <a:close/>
                <a:moveTo>
                  <a:pt x="787" y="45"/>
                </a:moveTo>
                <a:cubicBezTo>
                  <a:pt x="787" y="73"/>
                  <a:pt x="768" y="89"/>
                  <a:pt x="738" y="89"/>
                </a:cubicBezTo>
                <a:cubicBezTo>
                  <a:pt x="718" y="89"/>
                  <a:pt x="718" y="89"/>
                  <a:pt x="718" y="89"/>
                </a:cubicBezTo>
                <a:cubicBezTo>
                  <a:pt x="718" y="132"/>
                  <a:pt x="718" y="132"/>
                  <a:pt x="718" y="132"/>
                </a:cubicBezTo>
                <a:cubicBezTo>
                  <a:pt x="689" y="132"/>
                  <a:pt x="689" y="132"/>
                  <a:pt x="689" y="132"/>
                </a:cubicBezTo>
                <a:cubicBezTo>
                  <a:pt x="689" y="0"/>
                  <a:pt x="689" y="0"/>
                  <a:pt x="689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68" y="0"/>
                  <a:pt x="787" y="16"/>
                  <a:pt x="787" y="45"/>
                </a:cubicBezTo>
                <a:close/>
                <a:moveTo>
                  <a:pt x="736" y="65"/>
                </a:moveTo>
                <a:cubicBezTo>
                  <a:pt x="751" y="65"/>
                  <a:pt x="758" y="57"/>
                  <a:pt x="758" y="45"/>
                </a:cubicBezTo>
                <a:cubicBezTo>
                  <a:pt x="758" y="33"/>
                  <a:pt x="751" y="24"/>
                  <a:pt x="736" y="24"/>
                </a:cubicBezTo>
                <a:cubicBezTo>
                  <a:pt x="718" y="24"/>
                  <a:pt x="718" y="24"/>
                  <a:pt x="718" y="24"/>
                </a:cubicBezTo>
                <a:cubicBezTo>
                  <a:pt x="718" y="65"/>
                  <a:pt x="718" y="65"/>
                  <a:pt x="718" y="65"/>
                </a:cubicBezTo>
                <a:lnTo>
                  <a:pt x="736" y="65"/>
                </a:lnTo>
                <a:close/>
                <a:moveTo>
                  <a:pt x="849" y="123"/>
                </a:moveTo>
                <a:cubicBezTo>
                  <a:pt x="843" y="130"/>
                  <a:pt x="834" y="134"/>
                  <a:pt x="824" y="134"/>
                </a:cubicBezTo>
                <a:cubicBezTo>
                  <a:pt x="806" y="134"/>
                  <a:pt x="791" y="122"/>
                  <a:pt x="791" y="103"/>
                </a:cubicBezTo>
                <a:cubicBezTo>
                  <a:pt x="791" y="84"/>
                  <a:pt x="806" y="72"/>
                  <a:pt x="827" y="72"/>
                </a:cubicBezTo>
                <a:cubicBezTo>
                  <a:pt x="834" y="72"/>
                  <a:pt x="841" y="73"/>
                  <a:pt x="848" y="75"/>
                </a:cubicBezTo>
                <a:cubicBezTo>
                  <a:pt x="848" y="73"/>
                  <a:pt x="848" y="73"/>
                  <a:pt x="848" y="73"/>
                </a:cubicBezTo>
                <a:cubicBezTo>
                  <a:pt x="848" y="63"/>
                  <a:pt x="842" y="59"/>
                  <a:pt x="827" y="59"/>
                </a:cubicBezTo>
                <a:cubicBezTo>
                  <a:pt x="818" y="59"/>
                  <a:pt x="809" y="62"/>
                  <a:pt x="801" y="66"/>
                </a:cubicBezTo>
                <a:cubicBezTo>
                  <a:pt x="800" y="66"/>
                  <a:pt x="800" y="66"/>
                  <a:pt x="800" y="66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7" y="40"/>
                  <a:pt x="820" y="36"/>
                  <a:pt x="832" y="36"/>
                </a:cubicBezTo>
                <a:cubicBezTo>
                  <a:pt x="860" y="36"/>
                  <a:pt x="876" y="49"/>
                  <a:pt x="876" y="73"/>
                </a:cubicBezTo>
                <a:cubicBezTo>
                  <a:pt x="876" y="132"/>
                  <a:pt x="876" y="132"/>
                  <a:pt x="876" y="132"/>
                </a:cubicBezTo>
                <a:cubicBezTo>
                  <a:pt x="849" y="132"/>
                  <a:pt x="849" y="132"/>
                  <a:pt x="849" y="132"/>
                </a:cubicBezTo>
                <a:cubicBezTo>
                  <a:pt x="849" y="123"/>
                  <a:pt x="849" y="123"/>
                  <a:pt x="849" y="123"/>
                </a:cubicBezTo>
                <a:close/>
                <a:moveTo>
                  <a:pt x="848" y="102"/>
                </a:moveTo>
                <a:cubicBezTo>
                  <a:pt x="848" y="94"/>
                  <a:pt x="848" y="94"/>
                  <a:pt x="848" y="94"/>
                </a:cubicBezTo>
                <a:cubicBezTo>
                  <a:pt x="844" y="92"/>
                  <a:pt x="838" y="91"/>
                  <a:pt x="833" y="91"/>
                </a:cubicBezTo>
                <a:cubicBezTo>
                  <a:pt x="823" y="91"/>
                  <a:pt x="818" y="95"/>
                  <a:pt x="818" y="102"/>
                </a:cubicBezTo>
                <a:cubicBezTo>
                  <a:pt x="818" y="110"/>
                  <a:pt x="823" y="113"/>
                  <a:pt x="832" y="113"/>
                </a:cubicBezTo>
                <a:cubicBezTo>
                  <a:pt x="839" y="113"/>
                  <a:pt x="845" y="109"/>
                  <a:pt x="848" y="102"/>
                </a:cubicBezTo>
                <a:close/>
                <a:moveTo>
                  <a:pt x="890" y="85"/>
                </a:moveTo>
                <a:cubicBezTo>
                  <a:pt x="890" y="55"/>
                  <a:pt x="911" y="36"/>
                  <a:pt x="939" y="36"/>
                </a:cubicBezTo>
                <a:cubicBezTo>
                  <a:pt x="949" y="36"/>
                  <a:pt x="958" y="38"/>
                  <a:pt x="965" y="43"/>
                </a:cubicBezTo>
                <a:cubicBezTo>
                  <a:pt x="965" y="67"/>
                  <a:pt x="965" y="67"/>
                  <a:pt x="965" y="67"/>
                </a:cubicBezTo>
                <a:cubicBezTo>
                  <a:pt x="964" y="67"/>
                  <a:pt x="964" y="67"/>
                  <a:pt x="964" y="67"/>
                </a:cubicBezTo>
                <a:cubicBezTo>
                  <a:pt x="958" y="62"/>
                  <a:pt x="951" y="60"/>
                  <a:pt x="943" y="60"/>
                </a:cubicBezTo>
                <a:cubicBezTo>
                  <a:pt x="929" y="60"/>
                  <a:pt x="918" y="69"/>
                  <a:pt x="918" y="85"/>
                </a:cubicBezTo>
                <a:cubicBezTo>
                  <a:pt x="918" y="101"/>
                  <a:pt x="929" y="110"/>
                  <a:pt x="943" y="110"/>
                </a:cubicBezTo>
                <a:cubicBezTo>
                  <a:pt x="951" y="110"/>
                  <a:pt x="958" y="108"/>
                  <a:pt x="964" y="103"/>
                </a:cubicBezTo>
                <a:cubicBezTo>
                  <a:pt x="965" y="103"/>
                  <a:pt x="965" y="103"/>
                  <a:pt x="965" y="103"/>
                </a:cubicBezTo>
                <a:cubicBezTo>
                  <a:pt x="965" y="127"/>
                  <a:pt x="965" y="127"/>
                  <a:pt x="965" y="127"/>
                </a:cubicBezTo>
                <a:cubicBezTo>
                  <a:pt x="958" y="132"/>
                  <a:pt x="949" y="134"/>
                  <a:pt x="939" y="134"/>
                </a:cubicBezTo>
                <a:cubicBezTo>
                  <a:pt x="911" y="134"/>
                  <a:pt x="890" y="115"/>
                  <a:pt x="890" y="85"/>
                </a:cubicBezTo>
                <a:close/>
                <a:moveTo>
                  <a:pt x="1010" y="89"/>
                </a:moveTo>
                <a:cubicBezTo>
                  <a:pt x="1010" y="132"/>
                  <a:pt x="1010" y="132"/>
                  <a:pt x="1010" y="132"/>
                </a:cubicBezTo>
                <a:cubicBezTo>
                  <a:pt x="983" y="132"/>
                  <a:pt x="983" y="132"/>
                  <a:pt x="983" y="132"/>
                </a:cubicBezTo>
                <a:cubicBezTo>
                  <a:pt x="983" y="0"/>
                  <a:pt x="983" y="0"/>
                  <a:pt x="983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0" y="75"/>
                  <a:pt x="1010" y="75"/>
                  <a:pt x="1010" y="75"/>
                </a:cubicBezTo>
                <a:cubicBezTo>
                  <a:pt x="1039" y="38"/>
                  <a:pt x="1039" y="38"/>
                  <a:pt x="1039" y="38"/>
                </a:cubicBezTo>
                <a:cubicBezTo>
                  <a:pt x="1070" y="38"/>
                  <a:pt x="1070" y="38"/>
                  <a:pt x="1070" y="38"/>
                </a:cubicBezTo>
                <a:cubicBezTo>
                  <a:pt x="1070" y="39"/>
                  <a:pt x="1070" y="39"/>
                  <a:pt x="1070" y="39"/>
                </a:cubicBezTo>
                <a:cubicBezTo>
                  <a:pt x="1036" y="82"/>
                  <a:pt x="1036" y="82"/>
                  <a:pt x="1036" y="82"/>
                </a:cubicBezTo>
                <a:cubicBezTo>
                  <a:pt x="1070" y="131"/>
                  <a:pt x="1070" y="131"/>
                  <a:pt x="1070" y="131"/>
                </a:cubicBezTo>
                <a:cubicBezTo>
                  <a:pt x="1070" y="132"/>
                  <a:pt x="1070" y="132"/>
                  <a:pt x="1070" y="132"/>
                </a:cubicBezTo>
                <a:cubicBezTo>
                  <a:pt x="1038" y="132"/>
                  <a:pt x="1038" y="132"/>
                  <a:pt x="1038" y="132"/>
                </a:cubicBezTo>
                <a:lnTo>
                  <a:pt x="1010" y="89"/>
                </a:lnTo>
                <a:close/>
                <a:moveTo>
                  <a:pt x="1133" y="123"/>
                </a:moveTo>
                <a:cubicBezTo>
                  <a:pt x="1127" y="130"/>
                  <a:pt x="1118" y="134"/>
                  <a:pt x="1108" y="134"/>
                </a:cubicBezTo>
                <a:cubicBezTo>
                  <a:pt x="1090" y="134"/>
                  <a:pt x="1075" y="122"/>
                  <a:pt x="1075" y="103"/>
                </a:cubicBezTo>
                <a:cubicBezTo>
                  <a:pt x="1075" y="84"/>
                  <a:pt x="1090" y="72"/>
                  <a:pt x="1112" y="72"/>
                </a:cubicBezTo>
                <a:cubicBezTo>
                  <a:pt x="1118" y="72"/>
                  <a:pt x="1125" y="73"/>
                  <a:pt x="1133" y="75"/>
                </a:cubicBezTo>
                <a:cubicBezTo>
                  <a:pt x="1133" y="73"/>
                  <a:pt x="1133" y="73"/>
                  <a:pt x="1133" y="73"/>
                </a:cubicBezTo>
                <a:cubicBezTo>
                  <a:pt x="1133" y="63"/>
                  <a:pt x="1127" y="59"/>
                  <a:pt x="1112" y="59"/>
                </a:cubicBezTo>
                <a:cubicBezTo>
                  <a:pt x="1102" y="59"/>
                  <a:pt x="1093" y="62"/>
                  <a:pt x="1086" y="66"/>
                </a:cubicBezTo>
                <a:cubicBezTo>
                  <a:pt x="1084" y="66"/>
                  <a:pt x="1084" y="66"/>
                  <a:pt x="1084" y="66"/>
                </a:cubicBezTo>
                <a:cubicBezTo>
                  <a:pt x="1084" y="44"/>
                  <a:pt x="1084" y="44"/>
                  <a:pt x="1084" y="44"/>
                </a:cubicBezTo>
                <a:cubicBezTo>
                  <a:pt x="1092" y="40"/>
                  <a:pt x="1104" y="36"/>
                  <a:pt x="1117" y="36"/>
                </a:cubicBezTo>
                <a:cubicBezTo>
                  <a:pt x="1145" y="36"/>
                  <a:pt x="1160" y="49"/>
                  <a:pt x="1160" y="73"/>
                </a:cubicBezTo>
                <a:cubicBezTo>
                  <a:pt x="1160" y="132"/>
                  <a:pt x="1160" y="132"/>
                  <a:pt x="1160" y="132"/>
                </a:cubicBezTo>
                <a:cubicBezTo>
                  <a:pt x="1133" y="132"/>
                  <a:pt x="1133" y="132"/>
                  <a:pt x="1133" y="132"/>
                </a:cubicBezTo>
                <a:cubicBezTo>
                  <a:pt x="1133" y="123"/>
                  <a:pt x="1133" y="123"/>
                  <a:pt x="1133" y="123"/>
                </a:cubicBezTo>
                <a:close/>
                <a:moveTo>
                  <a:pt x="1133" y="102"/>
                </a:moveTo>
                <a:cubicBezTo>
                  <a:pt x="1133" y="94"/>
                  <a:pt x="1133" y="94"/>
                  <a:pt x="1133" y="94"/>
                </a:cubicBezTo>
                <a:cubicBezTo>
                  <a:pt x="1128" y="92"/>
                  <a:pt x="1123" y="91"/>
                  <a:pt x="1117" y="91"/>
                </a:cubicBezTo>
                <a:cubicBezTo>
                  <a:pt x="1108" y="91"/>
                  <a:pt x="1103" y="95"/>
                  <a:pt x="1103" y="102"/>
                </a:cubicBezTo>
                <a:cubicBezTo>
                  <a:pt x="1103" y="110"/>
                  <a:pt x="1108" y="113"/>
                  <a:pt x="1116" y="113"/>
                </a:cubicBezTo>
                <a:cubicBezTo>
                  <a:pt x="1124" y="113"/>
                  <a:pt x="1130" y="109"/>
                  <a:pt x="1133" y="102"/>
                </a:cubicBezTo>
                <a:close/>
                <a:moveTo>
                  <a:pt x="1207" y="53"/>
                </a:moveTo>
                <a:cubicBezTo>
                  <a:pt x="1212" y="43"/>
                  <a:pt x="1220" y="37"/>
                  <a:pt x="1230" y="37"/>
                </a:cubicBezTo>
                <a:cubicBezTo>
                  <a:pt x="1234" y="37"/>
                  <a:pt x="1238" y="38"/>
                  <a:pt x="1239" y="39"/>
                </a:cubicBezTo>
                <a:cubicBezTo>
                  <a:pt x="1239" y="65"/>
                  <a:pt x="1239" y="65"/>
                  <a:pt x="1239" y="65"/>
                </a:cubicBezTo>
                <a:cubicBezTo>
                  <a:pt x="1238" y="65"/>
                  <a:pt x="1238" y="65"/>
                  <a:pt x="1238" y="65"/>
                </a:cubicBezTo>
                <a:cubicBezTo>
                  <a:pt x="1235" y="64"/>
                  <a:pt x="1231" y="63"/>
                  <a:pt x="1226" y="63"/>
                </a:cubicBezTo>
                <a:cubicBezTo>
                  <a:pt x="1217" y="63"/>
                  <a:pt x="1210" y="68"/>
                  <a:pt x="1208" y="78"/>
                </a:cubicBezTo>
                <a:cubicBezTo>
                  <a:pt x="1208" y="132"/>
                  <a:pt x="1208" y="132"/>
                  <a:pt x="1208" y="132"/>
                </a:cubicBezTo>
                <a:cubicBezTo>
                  <a:pt x="1180" y="132"/>
                  <a:pt x="1180" y="132"/>
                  <a:pt x="1180" y="132"/>
                </a:cubicBezTo>
                <a:cubicBezTo>
                  <a:pt x="1180" y="38"/>
                  <a:pt x="1180" y="38"/>
                  <a:pt x="1180" y="38"/>
                </a:cubicBezTo>
                <a:cubicBezTo>
                  <a:pt x="1207" y="38"/>
                  <a:pt x="1207" y="38"/>
                  <a:pt x="1207" y="38"/>
                </a:cubicBezTo>
                <a:cubicBezTo>
                  <a:pt x="1207" y="53"/>
                  <a:pt x="1207" y="53"/>
                  <a:pt x="1207" y="53"/>
                </a:cubicBezTo>
                <a:close/>
                <a:moveTo>
                  <a:pt x="1314" y="122"/>
                </a:moveTo>
                <a:cubicBezTo>
                  <a:pt x="1308" y="130"/>
                  <a:pt x="1298" y="134"/>
                  <a:pt x="1286" y="134"/>
                </a:cubicBezTo>
                <a:cubicBezTo>
                  <a:pt x="1262" y="134"/>
                  <a:pt x="1246" y="112"/>
                  <a:pt x="1246" y="85"/>
                </a:cubicBezTo>
                <a:cubicBezTo>
                  <a:pt x="1246" y="58"/>
                  <a:pt x="1262" y="36"/>
                  <a:pt x="1286" y="36"/>
                </a:cubicBezTo>
                <a:cubicBezTo>
                  <a:pt x="1298" y="36"/>
                  <a:pt x="1307" y="40"/>
                  <a:pt x="1313" y="47"/>
                </a:cubicBezTo>
                <a:cubicBezTo>
                  <a:pt x="1313" y="0"/>
                  <a:pt x="1313" y="0"/>
                  <a:pt x="1313" y="0"/>
                </a:cubicBezTo>
                <a:cubicBezTo>
                  <a:pt x="1341" y="0"/>
                  <a:pt x="1341" y="0"/>
                  <a:pt x="1341" y="0"/>
                </a:cubicBezTo>
                <a:cubicBezTo>
                  <a:pt x="1341" y="132"/>
                  <a:pt x="1341" y="132"/>
                  <a:pt x="1341" y="132"/>
                </a:cubicBezTo>
                <a:cubicBezTo>
                  <a:pt x="1314" y="132"/>
                  <a:pt x="1314" y="132"/>
                  <a:pt x="1314" y="132"/>
                </a:cubicBezTo>
                <a:cubicBezTo>
                  <a:pt x="1314" y="122"/>
                  <a:pt x="1314" y="122"/>
                  <a:pt x="1314" y="122"/>
                </a:cubicBezTo>
                <a:close/>
                <a:moveTo>
                  <a:pt x="1313" y="100"/>
                </a:moveTo>
                <a:cubicBezTo>
                  <a:pt x="1313" y="70"/>
                  <a:pt x="1313" y="70"/>
                  <a:pt x="1313" y="70"/>
                </a:cubicBezTo>
                <a:cubicBezTo>
                  <a:pt x="1308" y="63"/>
                  <a:pt x="1302" y="60"/>
                  <a:pt x="1295" y="60"/>
                </a:cubicBezTo>
                <a:cubicBezTo>
                  <a:pt x="1283" y="60"/>
                  <a:pt x="1275" y="69"/>
                  <a:pt x="1275" y="85"/>
                </a:cubicBezTo>
                <a:cubicBezTo>
                  <a:pt x="1275" y="101"/>
                  <a:pt x="1283" y="110"/>
                  <a:pt x="1295" y="110"/>
                </a:cubicBezTo>
                <a:cubicBezTo>
                  <a:pt x="1302" y="110"/>
                  <a:pt x="1308" y="107"/>
                  <a:pt x="1313" y="100"/>
                </a:cubicBezTo>
                <a:close/>
                <a:moveTo>
                  <a:pt x="0" y="175"/>
                </a:moveTo>
                <a:cubicBezTo>
                  <a:pt x="81" y="175"/>
                  <a:pt x="81" y="175"/>
                  <a:pt x="81" y="175"/>
                </a:cubicBezTo>
                <a:cubicBezTo>
                  <a:pt x="81" y="191"/>
                  <a:pt x="81" y="191"/>
                  <a:pt x="81" y="191"/>
                </a:cubicBezTo>
                <a:cubicBezTo>
                  <a:pt x="18" y="191"/>
                  <a:pt x="18" y="191"/>
                  <a:pt x="18" y="191"/>
                </a:cubicBezTo>
                <a:cubicBezTo>
                  <a:pt x="18" y="231"/>
                  <a:pt x="18" y="231"/>
                  <a:pt x="18" y="231"/>
                </a:cubicBezTo>
                <a:cubicBezTo>
                  <a:pt x="75" y="231"/>
                  <a:pt x="75" y="231"/>
                  <a:pt x="75" y="231"/>
                </a:cubicBezTo>
                <a:cubicBezTo>
                  <a:pt x="75" y="247"/>
                  <a:pt x="75" y="247"/>
                  <a:pt x="75" y="247"/>
                </a:cubicBezTo>
                <a:cubicBezTo>
                  <a:pt x="18" y="247"/>
                  <a:pt x="18" y="247"/>
                  <a:pt x="18" y="247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81" y="291"/>
                  <a:pt x="81" y="291"/>
                  <a:pt x="81" y="291"/>
                </a:cubicBezTo>
                <a:cubicBezTo>
                  <a:pt x="81" y="307"/>
                  <a:pt x="81" y="307"/>
                  <a:pt x="81" y="307"/>
                </a:cubicBezTo>
                <a:cubicBezTo>
                  <a:pt x="0" y="307"/>
                  <a:pt x="0" y="307"/>
                  <a:pt x="0" y="307"/>
                </a:cubicBezTo>
                <a:lnTo>
                  <a:pt x="0" y="175"/>
                </a:lnTo>
                <a:close/>
                <a:moveTo>
                  <a:pt x="149" y="212"/>
                </a:moveTo>
                <a:cubicBezTo>
                  <a:pt x="169" y="212"/>
                  <a:pt x="181" y="226"/>
                  <a:pt x="181" y="248"/>
                </a:cubicBezTo>
                <a:cubicBezTo>
                  <a:pt x="181" y="307"/>
                  <a:pt x="181" y="307"/>
                  <a:pt x="181" y="307"/>
                </a:cubicBezTo>
                <a:cubicBezTo>
                  <a:pt x="164" y="307"/>
                  <a:pt x="164" y="307"/>
                  <a:pt x="164" y="307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4" y="237"/>
                  <a:pt x="157" y="228"/>
                  <a:pt x="144" y="228"/>
                </a:cubicBezTo>
                <a:cubicBezTo>
                  <a:pt x="133" y="228"/>
                  <a:pt x="124" y="235"/>
                  <a:pt x="121" y="245"/>
                </a:cubicBezTo>
                <a:cubicBezTo>
                  <a:pt x="121" y="307"/>
                  <a:pt x="121" y="307"/>
                  <a:pt x="121" y="307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21" y="227"/>
                  <a:pt x="121" y="227"/>
                  <a:pt x="121" y="227"/>
                </a:cubicBezTo>
                <a:cubicBezTo>
                  <a:pt x="126" y="219"/>
                  <a:pt x="136" y="212"/>
                  <a:pt x="149" y="212"/>
                </a:cubicBezTo>
                <a:close/>
                <a:moveTo>
                  <a:pt x="228" y="214"/>
                </a:moveTo>
                <a:cubicBezTo>
                  <a:pt x="252" y="214"/>
                  <a:pt x="252" y="214"/>
                  <a:pt x="252" y="214"/>
                </a:cubicBezTo>
                <a:cubicBezTo>
                  <a:pt x="252" y="229"/>
                  <a:pt x="252" y="229"/>
                  <a:pt x="252" y="229"/>
                </a:cubicBezTo>
                <a:cubicBezTo>
                  <a:pt x="228" y="229"/>
                  <a:pt x="228" y="229"/>
                  <a:pt x="228" y="229"/>
                </a:cubicBezTo>
                <a:cubicBezTo>
                  <a:pt x="228" y="279"/>
                  <a:pt x="228" y="279"/>
                  <a:pt x="228" y="279"/>
                </a:cubicBezTo>
                <a:cubicBezTo>
                  <a:pt x="228" y="289"/>
                  <a:pt x="234" y="293"/>
                  <a:pt x="243" y="293"/>
                </a:cubicBezTo>
                <a:cubicBezTo>
                  <a:pt x="246" y="293"/>
                  <a:pt x="249" y="293"/>
                  <a:pt x="251" y="292"/>
                </a:cubicBezTo>
                <a:cubicBezTo>
                  <a:pt x="252" y="292"/>
                  <a:pt x="252" y="292"/>
                  <a:pt x="252" y="292"/>
                </a:cubicBezTo>
                <a:cubicBezTo>
                  <a:pt x="252" y="307"/>
                  <a:pt x="252" y="307"/>
                  <a:pt x="252" y="307"/>
                </a:cubicBezTo>
                <a:cubicBezTo>
                  <a:pt x="249" y="308"/>
                  <a:pt x="246" y="309"/>
                  <a:pt x="241" y="309"/>
                </a:cubicBezTo>
                <a:cubicBezTo>
                  <a:pt x="219" y="309"/>
                  <a:pt x="211" y="299"/>
                  <a:pt x="211" y="281"/>
                </a:cubicBezTo>
                <a:cubicBezTo>
                  <a:pt x="211" y="229"/>
                  <a:pt x="211" y="229"/>
                  <a:pt x="211" y="229"/>
                </a:cubicBezTo>
                <a:cubicBezTo>
                  <a:pt x="195" y="229"/>
                  <a:pt x="195" y="229"/>
                  <a:pt x="195" y="229"/>
                </a:cubicBezTo>
                <a:cubicBezTo>
                  <a:pt x="195" y="214"/>
                  <a:pt x="195" y="214"/>
                  <a:pt x="195" y="214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11" y="189"/>
                  <a:pt x="211" y="189"/>
                  <a:pt x="211" y="189"/>
                </a:cubicBezTo>
                <a:cubicBezTo>
                  <a:pt x="228" y="189"/>
                  <a:pt x="228" y="189"/>
                  <a:pt x="228" y="189"/>
                </a:cubicBezTo>
                <a:lnTo>
                  <a:pt x="228" y="214"/>
                </a:lnTo>
                <a:close/>
                <a:moveTo>
                  <a:pt x="309" y="309"/>
                </a:moveTo>
                <a:cubicBezTo>
                  <a:pt x="282" y="309"/>
                  <a:pt x="263" y="290"/>
                  <a:pt x="263" y="261"/>
                </a:cubicBezTo>
                <a:cubicBezTo>
                  <a:pt x="263" y="232"/>
                  <a:pt x="280" y="212"/>
                  <a:pt x="305" y="212"/>
                </a:cubicBezTo>
                <a:cubicBezTo>
                  <a:pt x="331" y="212"/>
                  <a:pt x="344" y="230"/>
                  <a:pt x="344" y="258"/>
                </a:cubicBezTo>
                <a:cubicBezTo>
                  <a:pt x="344" y="266"/>
                  <a:pt x="344" y="266"/>
                  <a:pt x="344" y="266"/>
                </a:cubicBezTo>
                <a:cubicBezTo>
                  <a:pt x="281" y="266"/>
                  <a:pt x="281" y="266"/>
                  <a:pt x="281" y="266"/>
                </a:cubicBezTo>
                <a:cubicBezTo>
                  <a:pt x="282" y="284"/>
                  <a:pt x="295" y="293"/>
                  <a:pt x="311" y="293"/>
                </a:cubicBezTo>
                <a:cubicBezTo>
                  <a:pt x="321" y="293"/>
                  <a:pt x="329" y="291"/>
                  <a:pt x="337" y="285"/>
                </a:cubicBezTo>
                <a:cubicBezTo>
                  <a:pt x="338" y="285"/>
                  <a:pt x="338" y="285"/>
                  <a:pt x="338" y="285"/>
                </a:cubicBezTo>
                <a:cubicBezTo>
                  <a:pt x="338" y="300"/>
                  <a:pt x="338" y="300"/>
                  <a:pt x="338" y="300"/>
                </a:cubicBezTo>
                <a:cubicBezTo>
                  <a:pt x="330" y="306"/>
                  <a:pt x="320" y="309"/>
                  <a:pt x="309" y="309"/>
                </a:cubicBezTo>
                <a:close/>
                <a:moveTo>
                  <a:pt x="281" y="251"/>
                </a:moveTo>
                <a:cubicBezTo>
                  <a:pt x="327" y="251"/>
                  <a:pt x="327" y="251"/>
                  <a:pt x="327" y="251"/>
                </a:cubicBezTo>
                <a:cubicBezTo>
                  <a:pt x="327" y="237"/>
                  <a:pt x="320" y="227"/>
                  <a:pt x="306" y="227"/>
                </a:cubicBezTo>
                <a:cubicBezTo>
                  <a:pt x="292" y="227"/>
                  <a:pt x="284" y="237"/>
                  <a:pt x="281" y="251"/>
                </a:cubicBezTo>
                <a:close/>
                <a:moveTo>
                  <a:pt x="382" y="228"/>
                </a:moveTo>
                <a:cubicBezTo>
                  <a:pt x="386" y="218"/>
                  <a:pt x="395" y="212"/>
                  <a:pt x="405" y="212"/>
                </a:cubicBezTo>
                <a:cubicBezTo>
                  <a:pt x="409" y="212"/>
                  <a:pt x="413" y="213"/>
                  <a:pt x="414" y="214"/>
                </a:cubicBezTo>
                <a:cubicBezTo>
                  <a:pt x="414" y="231"/>
                  <a:pt x="414" y="231"/>
                  <a:pt x="414" y="231"/>
                </a:cubicBezTo>
                <a:cubicBezTo>
                  <a:pt x="414" y="231"/>
                  <a:pt x="414" y="231"/>
                  <a:pt x="414" y="231"/>
                </a:cubicBezTo>
                <a:cubicBezTo>
                  <a:pt x="411" y="230"/>
                  <a:pt x="407" y="229"/>
                  <a:pt x="403" y="229"/>
                </a:cubicBezTo>
                <a:cubicBezTo>
                  <a:pt x="393" y="229"/>
                  <a:pt x="385" y="236"/>
                  <a:pt x="382" y="246"/>
                </a:cubicBezTo>
                <a:cubicBezTo>
                  <a:pt x="382" y="307"/>
                  <a:pt x="382" y="307"/>
                  <a:pt x="382" y="307"/>
                </a:cubicBezTo>
                <a:cubicBezTo>
                  <a:pt x="365" y="307"/>
                  <a:pt x="365" y="307"/>
                  <a:pt x="365" y="307"/>
                </a:cubicBezTo>
                <a:cubicBezTo>
                  <a:pt x="365" y="214"/>
                  <a:pt x="365" y="214"/>
                  <a:pt x="365" y="214"/>
                </a:cubicBezTo>
                <a:cubicBezTo>
                  <a:pt x="382" y="214"/>
                  <a:pt x="382" y="214"/>
                  <a:pt x="382" y="214"/>
                </a:cubicBezTo>
                <a:cubicBezTo>
                  <a:pt x="382" y="228"/>
                  <a:pt x="382" y="228"/>
                  <a:pt x="382" y="228"/>
                </a:cubicBezTo>
                <a:close/>
                <a:moveTo>
                  <a:pt x="474" y="212"/>
                </a:moveTo>
                <a:cubicBezTo>
                  <a:pt x="502" y="212"/>
                  <a:pt x="516" y="235"/>
                  <a:pt x="516" y="260"/>
                </a:cubicBezTo>
                <a:cubicBezTo>
                  <a:pt x="516" y="286"/>
                  <a:pt x="502" y="309"/>
                  <a:pt x="474" y="309"/>
                </a:cubicBezTo>
                <a:cubicBezTo>
                  <a:pt x="463" y="309"/>
                  <a:pt x="453" y="303"/>
                  <a:pt x="448" y="296"/>
                </a:cubicBezTo>
                <a:cubicBezTo>
                  <a:pt x="448" y="342"/>
                  <a:pt x="448" y="342"/>
                  <a:pt x="448" y="342"/>
                </a:cubicBezTo>
                <a:cubicBezTo>
                  <a:pt x="430" y="342"/>
                  <a:pt x="430" y="342"/>
                  <a:pt x="430" y="342"/>
                </a:cubicBezTo>
                <a:cubicBezTo>
                  <a:pt x="430" y="214"/>
                  <a:pt x="430" y="214"/>
                  <a:pt x="430" y="214"/>
                </a:cubicBezTo>
                <a:cubicBezTo>
                  <a:pt x="448" y="214"/>
                  <a:pt x="448" y="214"/>
                  <a:pt x="448" y="214"/>
                </a:cubicBezTo>
                <a:cubicBezTo>
                  <a:pt x="448" y="224"/>
                  <a:pt x="448" y="224"/>
                  <a:pt x="448" y="224"/>
                </a:cubicBezTo>
                <a:cubicBezTo>
                  <a:pt x="453" y="218"/>
                  <a:pt x="463" y="212"/>
                  <a:pt x="474" y="212"/>
                </a:cubicBezTo>
                <a:close/>
                <a:moveTo>
                  <a:pt x="471" y="293"/>
                </a:moveTo>
                <a:cubicBezTo>
                  <a:pt x="488" y="293"/>
                  <a:pt x="498" y="279"/>
                  <a:pt x="498" y="260"/>
                </a:cubicBezTo>
                <a:cubicBezTo>
                  <a:pt x="498" y="242"/>
                  <a:pt x="488" y="228"/>
                  <a:pt x="471" y="228"/>
                </a:cubicBezTo>
                <a:cubicBezTo>
                  <a:pt x="461" y="228"/>
                  <a:pt x="453" y="233"/>
                  <a:pt x="448" y="243"/>
                </a:cubicBezTo>
                <a:cubicBezTo>
                  <a:pt x="448" y="278"/>
                  <a:pt x="448" y="278"/>
                  <a:pt x="448" y="278"/>
                </a:cubicBezTo>
                <a:cubicBezTo>
                  <a:pt x="453" y="287"/>
                  <a:pt x="461" y="293"/>
                  <a:pt x="471" y="293"/>
                </a:cubicBezTo>
                <a:close/>
                <a:moveTo>
                  <a:pt x="554" y="228"/>
                </a:moveTo>
                <a:cubicBezTo>
                  <a:pt x="558" y="218"/>
                  <a:pt x="567" y="212"/>
                  <a:pt x="577" y="212"/>
                </a:cubicBezTo>
                <a:cubicBezTo>
                  <a:pt x="581" y="212"/>
                  <a:pt x="585" y="213"/>
                  <a:pt x="587" y="214"/>
                </a:cubicBezTo>
                <a:cubicBezTo>
                  <a:pt x="587" y="231"/>
                  <a:pt x="587" y="231"/>
                  <a:pt x="587" y="231"/>
                </a:cubicBezTo>
                <a:cubicBezTo>
                  <a:pt x="586" y="231"/>
                  <a:pt x="586" y="231"/>
                  <a:pt x="586" y="231"/>
                </a:cubicBezTo>
                <a:cubicBezTo>
                  <a:pt x="583" y="230"/>
                  <a:pt x="579" y="229"/>
                  <a:pt x="575" y="229"/>
                </a:cubicBezTo>
                <a:cubicBezTo>
                  <a:pt x="565" y="229"/>
                  <a:pt x="557" y="236"/>
                  <a:pt x="554" y="246"/>
                </a:cubicBezTo>
                <a:cubicBezTo>
                  <a:pt x="554" y="307"/>
                  <a:pt x="554" y="307"/>
                  <a:pt x="554" y="307"/>
                </a:cubicBezTo>
                <a:cubicBezTo>
                  <a:pt x="537" y="307"/>
                  <a:pt x="537" y="307"/>
                  <a:pt x="537" y="307"/>
                </a:cubicBezTo>
                <a:cubicBezTo>
                  <a:pt x="537" y="214"/>
                  <a:pt x="537" y="214"/>
                  <a:pt x="537" y="214"/>
                </a:cubicBezTo>
                <a:cubicBezTo>
                  <a:pt x="554" y="214"/>
                  <a:pt x="554" y="214"/>
                  <a:pt x="554" y="214"/>
                </a:cubicBezTo>
                <a:cubicBezTo>
                  <a:pt x="554" y="228"/>
                  <a:pt x="554" y="228"/>
                  <a:pt x="554" y="228"/>
                </a:cubicBezTo>
                <a:close/>
                <a:moveTo>
                  <a:pt x="612" y="176"/>
                </a:moveTo>
                <a:cubicBezTo>
                  <a:pt x="618" y="176"/>
                  <a:pt x="623" y="181"/>
                  <a:pt x="623" y="187"/>
                </a:cubicBezTo>
                <a:cubicBezTo>
                  <a:pt x="623" y="193"/>
                  <a:pt x="618" y="198"/>
                  <a:pt x="612" y="198"/>
                </a:cubicBezTo>
                <a:cubicBezTo>
                  <a:pt x="606" y="198"/>
                  <a:pt x="601" y="193"/>
                  <a:pt x="601" y="187"/>
                </a:cubicBezTo>
                <a:cubicBezTo>
                  <a:pt x="601" y="181"/>
                  <a:pt x="606" y="176"/>
                  <a:pt x="612" y="176"/>
                </a:cubicBezTo>
                <a:close/>
                <a:moveTo>
                  <a:pt x="603" y="214"/>
                </a:moveTo>
                <a:cubicBezTo>
                  <a:pt x="621" y="214"/>
                  <a:pt x="621" y="214"/>
                  <a:pt x="621" y="214"/>
                </a:cubicBezTo>
                <a:cubicBezTo>
                  <a:pt x="621" y="307"/>
                  <a:pt x="621" y="307"/>
                  <a:pt x="621" y="307"/>
                </a:cubicBezTo>
                <a:cubicBezTo>
                  <a:pt x="603" y="307"/>
                  <a:pt x="603" y="307"/>
                  <a:pt x="603" y="307"/>
                </a:cubicBezTo>
                <a:lnTo>
                  <a:pt x="603" y="214"/>
                </a:lnTo>
                <a:close/>
                <a:moveTo>
                  <a:pt x="683" y="252"/>
                </a:moveTo>
                <a:cubicBezTo>
                  <a:pt x="696" y="257"/>
                  <a:pt x="711" y="262"/>
                  <a:pt x="711" y="280"/>
                </a:cubicBezTo>
                <a:cubicBezTo>
                  <a:pt x="711" y="299"/>
                  <a:pt x="696" y="309"/>
                  <a:pt x="675" y="309"/>
                </a:cubicBezTo>
                <a:cubicBezTo>
                  <a:pt x="663" y="309"/>
                  <a:pt x="651" y="306"/>
                  <a:pt x="644" y="300"/>
                </a:cubicBezTo>
                <a:cubicBezTo>
                  <a:pt x="644" y="283"/>
                  <a:pt x="644" y="283"/>
                  <a:pt x="644" y="283"/>
                </a:cubicBezTo>
                <a:cubicBezTo>
                  <a:pt x="645" y="283"/>
                  <a:pt x="645" y="283"/>
                  <a:pt x="645" y="283"/>
                </a:cubicBezTo>
                <a:cubicBezTo>
                  <a:pt x="653" y="291"/>
                  <a:pt x="664" y="294"/>
                  <a:pt x="675" y="294"/>
                </a:cubicBezTo>
                <a:cubicBezTo>
                  <a:pt x="685" y="294"/>
                  <a:pt x="694" y="290"/>
                  <a:pt x="694" y="282"/>
                </a:cubicBezTo>
                <a:cubicBezTo>
                  <a:pt x="694" y="274"/>
                  <a:pt x="687" y="272"/>
                  <a:pt x="672" y="267"/>
                </a:cubicBezTo>
                <a:cubicBezTo>
                  <a:pt x="659" y="263"/>
                  <a:pt x="644" y="258"/>
                  <a:pt x="644" y="240"/>
                </a:cubicBezTo>
                <a:cubicBezTo>
                  <a:pt x="644" y="223"/>
                  <a:pt x="659" y="212"/>
                  <a:pt x="678" y="212"/>
                </a:cubicBezTo>
                <a:cubicBezTo>
                  <a:pt x="689" y="212"/>
                  <a:pt x="699" y="214"/>
                  <a:pt x="706" y="220"/>
                </a:cubicBezTo>
                <a:cubicBezTo>
                  <a:pt x="706" y="236"/>
                  <a:pt x="706" y="236"/>
                  <a:pt x="706" y="236"/>
                </a:cubicBezTo>
                <a:cubicBezTo>
                  <a:pt x="706" y="236"/>
                  <a:pt x="706" y="236"/>
                  <a:pt x="706" y="236"/>
                </a:cubicBezTo>
                <a:cubicBezTo>
                  <a:pt x="698" y="230"/>
                  <a:pt x="689" y="227"/>
                  <a:pt x="678" y="227"/>
                </a:cubicBezTo>
                <a:cubicBezTo>
                  <a:pt x="667" y="227"/>
                  <a:pt x="661" y="232"/>
                  <a:pt x="661" y="238"/>
                </a:cubicBezTo>
                <a:cubicBezTo>
                  <a:pt x="661" y="246"/>
                  <a:pt x="668" y="248"/>
                  <a:pt x="683" y="252"/>
                </a:cubicBezTo>
                <a:close/>
                <a:moveTo>
                  <a:pt x="772" y="309"/>
                </a:moveTo>
                <a:cubicBezTo>
                  <a:pt x="745" y="309"/>
                  <a:pt x="726" y="290"/>
                  <a:pt x="726" y="261"/>
                </a:cubicBezTo>
                <a:cubicBezTo>
                  <a:pt x="726" y="232"/>
                  <a:pt x="744" y="212"/>
                  <a:pt x="769" y="212"/>
                </a:cubicBezTo>
                <a:cubicBezTo>
                  <a:pt x="794" y="212"/>
                  <a:pt x="807" y="230"/>
                  <a:pt x="807" y="258"/>
                </a:cubicBezTo>
                <a:cubicBezTo>
                  <a:pt x="807" y="266"/>
                  <a:pt x="807" y="266"/>
                  <a:pt x="807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6" y="284"/>
                  <a:pt x="758" y="293"/>
                  <a:pt x="774" y="293"/>
                </a:cubicBezTo>
                <a:cubicBezTo>
                  <a:pt x="785" y="293"/>
                  <a:pt x="792" y="291"/>
                  <a:pt x="800" y="285"/>
                </a:cubicBezTo>
                <a:cubicBezTo>
                  <a:pt x="801" y="285"/>
                  <a:pt x="801" y="285"/>
                  <a:pt x="801" y="285"/>
                </a:cubicBezTo>
                <a:cubicBezTo>
                  <a:pt x="801" y="300"/>
                  <a:pt x="801" y="300"/>
                  <a:pt x="801" y="300"/>
                </a:cubicBezTo>
                <a:cubicBezTo>
                  <a:pt x="793" y="306"/>
                  <a:pt x="783" y="309"/>
                  <a:pt x="772" y="309"/>
                </a:cubicBezTo>
                <a:close/>
                <a:moveTo>
                  <a:pt x="744" y="251"/>
                </a:moveTo>
                <a:cubicBezTo>
                  <a:pt x="791" y="251"/>
                  <a:pt x="791" y="251"/>
                  <a:pt x="791" y="251"/>
                </a:cubicBezTo>
                <a:cubicBezTo>
                  <a:pt x="790" y="237"/>
                  <a:pt x="783" y="227"/>
                  <a:pt x="769" y="227"/>
                </a:cubicBezTo>
                <a:cubicBezTo>
                  <a:pt x="756" y="227"/>
                  <a:pt x="747" y="237"/>
                  <a:pt x="744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41698" y="5676181"/>
            <a:ext cx="3001992" cy="4399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04.02.2016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08012" y="4267200"/>
            <a:ext cx="11455034" cy="9144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Александр Вакуленко</a:t>
            </a:r>
          </a:p>
          <a:p>
            <a:pPr marL="0" indent="0">
              <a:buNone/>
            </a:pPr>
            <a:r>
              <a:rPr lang="ru-RU" sz="2400" dirty="0" smtClean="0"/>
              <a:t>Руководитель подразделения по безопасности информационных технологий </a:t>
            </a:r>
            <a:r>
              <a:rPr lang="en-US" sz="2400" dirty="0" smtClean="0"/>
              <a:t>HPE Russia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79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ltGray">
          <a:xfrm>
            <a:off x="2972404" y="3221422"/>
            <a:ext cx="8357311" cy="2831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Обнаружить и отреагировать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000" y="6268658"/>
            <a:ext cx="533399" cy="232147"/>
          </a:xfrm>
        </p:spPr>
        <p:txBody>
          <a:bodyPr/>
          <a:lstStyle/>
          <a:p>
            <a:r>
              <a:rPr lang="ru-RU" dirty="0" smtClean="0"/>
              <a:t>10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72404" y="1028115"/>
            <a:ext cx="8809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cs typeface="Arial" panose="020B0604020202020204" pitchFamily="34" charset="0"/>
              </a:rPr>
              <a:t>24*7 </a:t>
            </a:r>
            <a:r>
              <a:rPr lang="ru-RU" sz="2000" dirty="0" smtClean="0">
                <a:cs typeface="Arial" panose="020B0604020202020204" pitchFamily="34" charset="0"/>
              </a:rPr>
              <a:t>мониторинг безопасности вашей организации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Аналитика различных типов ресурсов: логов, приложений, действий пользователей, идентификация угроз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Оценка и определение нарушений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Реагирование на инциденты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3632" y="3390506"/>
            <a:ext cx="7235092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latin typeface="+mj-lt"/>
              </a:rPr>
              <a:t>HPE </a:t>
            </a:r>
            <a:r>
              <a:rPr lang="ru-RU" sz="2000" b="1" dirty="0" smtClean="0">
                <a:latin typeface="+mj-lt"/>
              </a:rPr>
              <a:t>Решения</a:t>
            </a:r>
            <a:endParaRPr lang="en-US" sz="2000" b="1" dirty="0" smtClean="0">
              <a:latin typeface="+mj-lt"/>
            </a:endParaRPr>
          </a:p>
          <a:p>
            <a:r>
              <a:rPr lang="en-US" sz="2000" dirty="0"/>
              <a:t>Monitored SIEM </a:t>
            </a:r>
          </a:p>
          <a:p>
            <a:r>
              <a:rPr lang="en-US" sz="2000" dirty="0"/>
              <a:t>Advanced Threat Analytics </a:t>
            </a:r>
          </a:p>
          <a:p>
            <a:r>
              <a:rPr lang="en-US" sz="2000" dirty="0"/>
              <a:t>Cloud Access Security </a:t>
            </a:r>
          </a:p>
          <a:p>
            <a:r>
              <a:rPr lang="en-US" sz="2000" dirty="0"/>
              <a:t>Incident Response and Breach Recovery </a:t>
            </a:r>
          </a:p>
          <a:p>
            <a:pPr>
              <a:spcAft>
                <a:spcPts val="800"/>
              </a:spcAft>
            </a:pPr>
            <a:endParaRPr lang="en-GB" sz="2000" b="1" dirty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441" y="5246953"/>
            <a:ext cx="190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latin typeface="+mj-lt"/>
                <a:cs typeface="Arial" panose="020B0604020202020204" pitchFamily="34" charset="0"/>
              </a:rPr>
              <a:t>Лидер</a:t>
            </a:r>
            <a:endParaRPr lang="en-US" sz="2800" b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622" y="5701916"/>
            <a:ext cx="2255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в </a:t>
            </a:r>
            <a:r>
              <a:rPr lang="en-US" sz="1400" dirty="0" smtClean="0">
                <a:latin typeface="+mj-lt"/>
                <a:cs typeface="Arial" panose="020B0604020202020204" pitchFamily="34" charset="0"/>
              </a:rPr>
              <a:t>SIEM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(Gartner)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52" y="4193165"/>
            <a:ext cx="190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latin typeface="+mj-lt"/>
                <a:cs typeface="Arial" panose="020B0604020202020204" pitchFamily="34" charset="0"/>
              </a:rPr>
              <a:t>Лидер</a:t>
            </a:r>
            <a:endParaRPr lang="en-US" sz="28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7034" y="4575147"/>
            <a:ext cx="214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Managed Security Services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(Forrester)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852" y="2059039"/>
            <a:ext cx="190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latin typeface="+mj-lt"/>
                <a:cs typeface="Arial" panose="020B0604020202020204" pitchFamily="34" charset="0"/>
              </a:rPr>
              <a:t>5000+</a:t>
            </a:r>
            <a:endParaRPr lang="en-US" sz="4000" b="1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7034" y="2636705"/>
            <a:ext cx="1916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Профессионалов по безопасности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428" y="3343392"/>
            <a:ext cx="79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latin typeface="+mj-lt"/>
                <a:cs typeface="Arial" panose="020B0604020202020204" pitchFamily="34" charset="0"/>
              </a:rPr>
              <a:t>67</a:t>
            </a:r>
            <a:endParaRPr lang="en-US" sz="4000" b="1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2410" y="3475981"/>
            <a:ext cx="128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SOC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ов по всему миру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5" y="959557"/>
            <a:ext cx="987507" cy="9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457201" y="425669"/>
            <a:ext cx="11303876" cy="5975131"/>
          </a:xfrm>
          <a:prstGeom prst="rect">
            <a:avLst/>
          </a:prstGeom>
          <a:noFill/>
          <a:ln w="3048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923026" y="4067175"/>
            <a:ext cx="5668963" cy="121602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600" dirty="0" smtClean="0"/>
              <a:t>Гарантия непрерывности бизнеса &amp; </a:t>
            </a:r>
            <a:r>
              <a:rPr lang="ru-RU" sz="2600" dirty="0"/>
              <a:t>соблюдение </a:t>
            </a:r>
            <a:r>
              <a:rPr lang="ru-RU" sz="2600" dirty="0" smtClean="0"/>
              <a:t>соответствия</a:t>
            </a:r>
            <a:endParaRPr lang="en-US" sz="2600" dirty="0"/>
          </a:p>
        </p:txBody>
      </p:sp>
      <p:sp>
        <p:nvSpPr>
          <p:cNvPr id="64" name="Rectangle 63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7009634" y="2365813"/>
            <a:ext cx="4569750" cy="2240242"/>
          </a:xfrm>
          <a:prstGeom prst="rect">
            <a:avLst/>
          </a:prstGeom>
          <a:noFill/>
          <a:ln w="47625" cap="flat" cmpd="sng" algn="ctr">
            <a:noFill/>
            <a:prstDash val="solid"/>
            <a:miter lim="800000"/>
          </a:ln>
          <a:effectLst/>
        </p:spPr>
        <p:txBody>
          <a:bodyPr lIns="251999" rtlCol="0" anchor="t"/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Непрерывность бизнеса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Резервное копирование и восстановление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Управление соответствием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Left Brace 14"/>
          <p:cNvSpPr/>
          <p:nvPr/>
        </p:nvSpPr>
        <p:spPr>
          <a:xfrm>
            <a:off x="6459136" y="2576946"/>
            <a:ext cx="474049" cy="3398866"/>
          </a:xfrm>
          <a:prstGeom prst="leftBrace">
            <a:avLst>
              <a:gd name="adj1" fmla="val 55208"/>
              <a:gd name="adj2" fmla="val 64604"/>
            </a:avLst>
          </a:prstGeom>
          <a:ln w="47625">
            <a:solidFill>
              <a:srgbClr val="00B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ltGray">
          <a:xfrm>
            <a:off x="1848543" y="1855065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Защитить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5" y="1872060"/>
            <a:ext cx="987507" cy="9875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ltGray">
          <a:xfrm>
            <a:off x="1848543" y="3058495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Обнаружить и отреагировать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058495"/>
            <a:ext cx="987507" cy="9875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ltGray">
          <a:xfrm>
            <a:off x="1848543" y="4240983"/>
            <a:ext cx="4240278" cy="1032386"/>
          </a:xfrm>
          <a:prstGeom prst="rect">
            <a:avLst/>
          </a:prstGeom>
          <a:noFill/>
          <a:ln w="47625" cap="flat" cmpd="sng" algn="ctr">
            <a:solidFill>
              <a:srgbClr val="00B388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3200" b="1" kern="0" dirty="0" smtClean="0">
                <a:latin typeface="+mj-lt"/>
                <a:ea typeface=""/>
                <a:cs typeface=""/>
              </a:rPr>
              <a:t>Восстановить</a:t>
            </a:r>
            <a:endParaRPr lang="en-US" sz="3200" b="1" kern="0" dirty="0">
              <a:latin typeface="+mj-lt"/>
              <a:ea typeface=""/>
              <a:cs typeface="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0" y="4240983"/>
            <a:ext cx="973090" cy="98750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ltGray">
          <a:xfrm>
            <a:off x="7035684" y="3999826"/>
            <a:ext cx="4543700" cy="1975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1" name="Rectangle 30"/>
          <p:cNvSpPr/>
          <p:nvPr/>
        </p:nvSpPr>
        <p:spPr>
          <a:xfrm>
            <a:off x="7174145" y="4077524"/>
            <a:ext cx="43287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Бизнес Результаты</a:t>
            </a:r>
            <a:endParaRPr lang="en-US" sz="2000" b="1" dirty="0" smtClean="0">
              <a:latin typeface="+mj-lt"/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Гарантируйте непрерывность бизнеса через вашу ИТ инфраструктуру, систему и </a:t>
            </a:r>
            <a:r>
              <a:rPr lang="ru-RU" sz="1600" dirty="0" smtClean="0">
                <a:solidFill>
                  <a:srgbClr val="000000"/>
                </a:solidFill>
              </a:rPr>
              <a:t>приложения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Управляйте рисками и соблюдайте требования соответствия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ltGray">
          <a:xfrm>
            <a:off x="3034495" y="3772808"/>
            <a:ext cx="8222069" cy="236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Восстановить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2972404" y="932688"/>
            <a:ext cx="88097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Программа непрерывности бизнеса, включающая как традиционные, так </a:t>
            </a:r>
            <a:r>
              <a:rPr lang="ru-RU" sz="2000" dirty="0">
                <a:cs typeface="Arial" panose="020B0604020202020204" pitchFamily="34" charset="0"/>
              </a:rPr>
              <a:t>и облачные среды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Восстановление и отказоустойчивость для непрерывности бизнеса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Архивирование и ускоренное </a:t>
            </a:r>
            <a:r>
              <a:rPr lang="ru-RU" sz="2000" dirty="0">
                <a:cs typeface="Arial" panose="020B0604020202020204" pitchFamily="34" charset="0"/>
              </a:rPr>
              <a:t>восстановление </a:t>
            </a:r>
            <a:r>
              <a:rPr lang="ru-RU" sz="2000" dirty="0" smtClean="0">
                <a:cs typeface="Arial" panose="020B0604020202020204" pitchFamily="34" charset="0"/>
              </a:rPr>
              <a:t>из </a:t>
            </a:r>
            <a:r>
              <a:rPr lang="ru-RU" sz="2000" dirty="0">
                <a:cs typeface="Arial" panose="020B0604020202020204" pitchFamily="34" charset="0"/>
              </a:rPr>
              <a:t>автоматизированной резервной </a:t>
            </a:r>
            <a:r>
              <a:rPr lang="ru-RU" sz="2000" dirty="0" smtClean="0">
                <a:cs typeface="Arial" panose="020B0604020202020204" pitchFamily="34" charset="0"/>
              </a:rPr>
              <a:t>копии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Гарантия сохранности данных </a:t>
            </a:r>
            <a:r>
              <a:rPr lang="ru-RU" sz="2000" dirty="0">
                <a:cs typeface="Arial" panose="020B0604020202020204" pitchFamily="34" charset="0"/>
              </a:rPr>
              <a:t>и соответствие установленным требованиям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4095" y="3850710"/>
            <a:ext cx="67640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HPE </a:t>
            </a:r>
            <a:r>
              <a:rPr lang="ru-RU" sz="2000" b="1" dirty="0" smtClean="0">
                <a:latin typeface="+mj-lt"/>
              </a:rPr>
              <a:t>Решения</a:t>
            </a:r>
            <a:endParaRPr lang="en-US" sz="2000" b="1" dirty="0" smtClean="0">
              <a:latin typeface="+mj-lt"/>
            </a:endParaRPr>
          </a:p>
          <a:p>
            <a:r>
              <a:rPr lang="en-US" sz="2000" dirty="0"/>
              <a:t>Continuity Services </a:t>
            </a:r>
          </a:p>
          <a:p>
            <a:r>
              <a:rPr lang="en-US" sz="2000" dirty="0"/>
              <a:t>Backup, Recovery and Archiving </a:t>
            </a:r>
          </a:p>
          <a:p>
            <a:r>
              <a:rPr lang="en-US" sz="2000" dirty="0"/>
              <a:t>Disaster Recovery-as-a-Service</a:t>
            </a:r>
          </a:p>
          <a:p>
            <a:r>
              <a:rPr lang="en-GB" sz="2000" dirty="0"/>
              <a:t>Information </a:t>
            </a:r>
            <a:r>
              <a:rPr lang="en-GB" sz="2000" dirty="0" smtClean="0"/>
              <a:t>Governance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14169" y="1893775"/>
            <a:ext cx="88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kern="0" dirty="0" smtClean="0">
                <a:latin typeface="+mj-lt"/>
                <a:cs typeface="Arial" panose="020B0604020202020204" pitchFamily="34" charset="0"/>
              </a:rPr>
              <a:t>#1</a:t>
            </a:r>
            <a:endParaRPr lang="en-US" sz="40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591" y="2457600"/>
            <a:ext cx="23323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борудование для резервного копирования</a:t>
            </a:r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(Storage Magazine)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592" y="3249588"/>
            <a:ext cx="190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latin typeface="+mj-lt"/>
                <a:cs typeface="Arial" panose="020B0604020202020204" pitchFamily="34" charset="0"/>
              </a:rPr>
              <a:t>Лидер</a:t>
            </a:r>
            <a:endParaRPr lang="en-US" sz="28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773" y="3663087"/>
            <a:ext cx="2255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в</a:t>
            </a:r>
            <a:r>
              <a:rPr lang="en-US" sz="1400" dirty="0" smtClean="0">
                <a:latin typeface="+mj-lt"/>
                <a:cs typeface="Arial" panose="020B0604020202020204" pitchFamily="34" charset="0"/>
              </a:rPr>
              <a:t> Dedupe Backup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(Gartner)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9592" y="4181643"/>
            <a:ext cx="79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latin typeface="+mj-lt"/>
                <a:cs typeface="Arial" panose="020B0604020202020204" pitchFamily="34" charset="0"/>
              </a:rPr>
              <a:t>42</a:t>
            </a:r>
            <a:endParaRPr lang="en-US" sz="4000" b="1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9983" y="4743262"/>
            <a:ext cx="1974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ц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ентров </a:t>
            </a:r>
            <a:r>
              <a:rPr lang="ru-RU" sz="1400" dirty="0" smtClean="0">
                <a:cs typeface="Arial" panose="020B0604020202020204" pitchFamily="34" charset="0"/>
              </a:rPr>
              <a:t>восстановления и</a:t>
            </a:r>
            <a:endParaRPr lang="en-US" sz="1000" dirty="0"/>
          </a:p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непрерывности бизнеса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0" y="988036"/>
            <a:ext cx="955163" cy="969314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ru-RU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latin typeface="+mn-lt"/>
              </a:rPr>
              <a:t>Почему</a:t>
            </a:r>
            <a:r>
              <a:rPr lang="en-US" sz="2600" dirty="0" smtClean="0">
                <a:latin typeface="+mn-lt"/>
              </a:rPr>
              <a:t> Hewlett Packard Enterprise?</a:t>
            </a:r>
            <a:endParaRPr lang="en-US" sz="26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 smtClean="0"/>
              <a:t>Защищает вашу организацию</a:t>
            </a:r>
            <a:endParaRPr lang="en-US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sk-SK" smtClean="0"/>
              <a:t>14</a:t>
            </a:fld>
            <a:endParaRPr lang="sk-SK"/>
          </a:p>
        </p:txBody>
      </p:sp>
      <p:grpSp>
        <p:nvGrpSpPr>
          <p:cNvPr id="25" name="Group 7"/>
          <p:cNvGrpSpPr/>
          <p:nvPr/>
        </p:nvGrpSpPr>
        <p:grpSpPr>
          <a:xfrm>
            <a:off x="9389967" y="1755611"/>
            <a:ext cx="1669373" cy="672459"/>
            <a:chOff x="3578225" y="1146175"/>
            <a:chExt cx="5038725" cy="2111375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07" y="1198579"/>
            <a:ext cx="1780036" cy="1780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3424603" y="2725383"/>
            <a:ext cx="2633472" cy="84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Проверенный годами опыт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6167089" y="2725382"/>
            <a:ext cx="2633472" cy="840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Всесторонний подход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8909575" y="2725383"/>
            <a:ext cx="2635614" cy="84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Признанный лидер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682117" y="2725383"/>
            <a:ext cx="2633472" cy="84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Экспертиза безопасности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18" y="1601885"/>
            <a:ext cx="929269" cy="904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72" y="1601884"/>
            <a:ext cx="889733" cy="8897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682117" y="3653638"/>
            <a:ext cx="2633472" cy="2394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273" y="3767371"/>
            <a:ext cx="232756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/>
              <a:t>5,000 </a:t>
            </a:r>
            <a:r>
              <a:rPr lang="ru-RU" sz="1400" dirty="0" smtClean="0"/>
              <a:t>профессионалов</a:t>
            </a:r>
            <a:endParaRPr lang="en-US" sz="1400" dirty="0"/>
          </a:p>
          <a:p>
            <a:pPr>
              <a:spcAft>
                <a:spcPts val="800"/>
              </a:spcAft>
            </a:pPr>
            <a:r>
              <a:rPr lang="en-US" sz="1400" dirty="0"/>
              <a:t>10 </a:t>
            </a:r>
            <a:r>
              <a:rPr lang="en-US" sz="1400" dirty="0" smtClean="0"/>
              <a:t>SOC</a:t>
            </a:r>
            <a:r>
              <a:rPr lang="ru-RU" sz="1400" dirty="0" smtClean="0"/>
              <a:t>ов</a:t>
            </a:r>
            <a:endParaRPr lang="en-US" sz="1400" dirty="0"/>
          </a:p>
          <a:p>
            <a:r>
              <a:rPr lang="en-US" sz="1400" dirty="0"/>
              <a:t>42 </a:t>
            </a:r>
            <a:r>
              <a:rPr lang="ru-RU" sz="1400" dirty="0">
                <a:cs typeface="Arial" panose="020B0604020202020204" pitchFamily="34" charset="0"/>
              </a:rPr>
              <a:t>центров </a:t>
            </a:r>
            <a:r>
              <a:rPr lang="ru-RU" sz="1400" dirty="0" smtClean="0">
                <a:cs typeface="Arial" panose="020B0604020202020204" pitchFamily="34" charset="0"/>
              </a:rPr>
              <a:t>восстановления и</a:t>
            </a:r>
            <a:endParaRPr lang="en-US" sz="1000" dirty="0"/>
          </a:p>
          <a:p>
            <a:r>
              <a:rPr lang="ru-RU" sz="1400" dirty="0">
                <a:cs typeface="Arial" panose="020B0604020202020204" pitchFamily="34" charset="0"/>
              </a:rPr>
              <a:t>непрерывности бизнеса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3425317" y="3653638"/>
            <a:ext cx="2633472" cy="2394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4473" y="3767371"/>
            <a:ext cx="2327563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/>
              <a:t>100B </a:t>
            </a:r>
            <a:r>
              <a:rPr lang="ru-RU" sz="1400" dirty="0" smtClean="0"/>
              <a:t>обрабатываемых событий безопасности каждй месяц</a:t>
            </a:r>
            <a:endParaRPr lang="en-US" sz="1400" dirty="0"/>
          </a:p>
          <a:p>
            <a:pPr>
              <a:spcAft>
                <a:spcPts val="800"/>
              </a:spcAft>
            </a:pPr>
            <a:r>
              <a:rPr lang="en-US" sz="1400" dirty="0" smtClean="0"/>
              <a:t>85</a:t>
            </a:r>
            <a:r>
              <a:rPr lang="en-US" sz="1400" dirty="0"/>
              <a:t>% </a:t>
            </a:r>
            <a:r>
              <a:rPr lang="ru-RU" sz="1400" dirty="0" smtClean="0"/>
              <a:t>меньше отказов в ИТ с помощью</a:t>
            </a:r>
            <a:r>
              <a:rPr lang="en-US" sz="1400" dirty="0" smtClean="0"/>
              <a:t> </a:t>
            </a:r>
            <a:r>
              <a:rPr lang="en-US" sz="1400" dirty="0"/>
              <a:t>HPE </a:t>
            </a:r>
            <a:r>
              <a:rPr lang="en-US" sz="1400" dirty="0" err="1"/>
              <a:t>ArcSight</a:t>
            </a:r>
            <a:endParaRPr lang="en-US" sz="1400" dirty="0"/>
          </a:p>
          <a:p>
            <a:pPr>
              <a:spcAft>
                <a:spcPts val="800"/>
              </a:spcAft>
            </a:pPr>
            <a:r>
              <a:rPr lang="en-US" sz="1400" dirty="0" smtClean="0"/>
              <a:t>17x </a:t>
            </a:r>
            <a:r>
              <a:rPr lang="ru-RU" sz="1400" dirty="0" smtClean="0"/>
              <a:t>быстрее защита и </a:t>
            </a:r>
            <a:r>
              <a:rPr lang="en-US" sz="1400" dirty="0" smtClean="0"/>
              <a:t>5x </a:t>
            </a:r>
            <a:r>
              <a:rPr lang="ru-RU" sz="1400" dirty="0" smtClean="0"/>
              <a:t>быстрее восстановление с</a:t>
            </a:r>
            <a:r>
              <a:rPr lang="en-US" sz="1400" dirty="0" smtClean="0"/>
              <a:t> </a:t>
            </a:r>
            <a:r>
              <a:rPr lang="en-US" sz="1400" dirty="0"/>
              <a:t>HPE </a:t>
            </a:r>
            <a:r>
              <a:rPr lang="en-US" sz="1400" dirty="0" err="1"/>
              <a:t>StoreOnce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6168517" y="3653638"/>
            <a:ext cx="2633472" cy="2394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17673" y="3767371"/>
            <a:ext cx="232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/>
              <a:t>Надежный партнер для государственных организаций и предприятий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gray">
          <a:xfrm>
            <a:off x="8911717" y="3653638"/>
            <a:ext cx="2633472" cy="2394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3517">
              <a:lnSpc>
                <a:spcPts val="2100"/>
              </a:lnSpc>
              <a:spcAft>
                <a:spcPts val="1000"/>
              </a:spcAft>
              <a:buSzPct val="100000"/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60873" y="3767371"/>
            <a:ext cx="232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/>
              <a:t>Обеспечение решениями по безопасности соизмеримыми с требованиями бизнеса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8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39596"/>
              </p:ext>
            </p:extLst>
          </p:nvPr>
        </p:nvGraphicFramePr>
        <p:xfrm>
          <a:off x="2552747" y="492733"/>
          <a:ext cx="8108325" cy="617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crobat Document" r:id="rId4" imgW="14906405" imgH="11344229" progId="Acrobat.Document.11">
                  <p:embed/>
                </p:oleObj>
              </mc:Choice>
              <mc:Fallback>
                <p:oleObj name="Acrobat Document" r:id="rId4" imgW="14906405" imgH="1134422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2747" y="492733"/>
                        <a:ext cx="8108325" cy="6170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latin typeface="+mn-lt"/>
              </a:rPr>
              <a:t>Портфель решений</a:t>
            </a:r>
            <a:endParaRPr lang="en-US" sz="2600" dirty="0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8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0"/>
            <a:ext cx="12192000" cy="412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2724508"/>
            <a:ext cx="12192000" cy="2129246"/>
          </a:xfrm>
          <a:prstGeom prst="rect">
            <a:avLst/>
          </a:prstGeom>
          <a:gradFill>
            <a:gsLst>
              <a:gs pos="280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Начните преобразования с сегодняшнего дня</a:t>
            </a:r>
            <a:endParaRPr lang="en-US" sz="26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08" y="1995161"/>
            <a:ext cx="9484592" cy="3364714"/>
          </a:xfrm>
          <a:prstGeom prst="rect">
            <a:avLst/>
          </a:prstGeom>
        </p:spPr>
      </p:pic>
      <p:sp>
        <p:nvSpPr>
          <p:cNvPr id="70" name="Text Placeholder 3"/>
          <p:cNvSpPr txBox="1">
            <a:spLocks/>
          </p:cNvSpPr>
          <p:nvPr/>
        </p:nvSpPr>
        <p:spPr>
          <a:xfrm>
            <a:off x="5953797" y="2149672"/>
            <a:ext cx="5666097" cy="375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Защита вашей организации</a:t>
            </a:r>
            <a:endParaRPr lang="en-US" b="1" dirty="0"/>
          </a:p>
        </p:txBody>
      </p:sp>
      <p:sp>
        <p:nvSpPr>
          <p:cNvPr id="71" name="Content Placeholder 1"/>
          <p:cNvSpPr txBox="1">
            <a:spLocks/>
          </p:cNvSpPr>
          <p:nvPr/>
        </p:nvSpPr>
        <p:spPr>
          <a:xfrm>
            <a:off x="5953797" y="2944877"/>
            <a:ext cx="5904374" cy="234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Интегрируйте </a:t>
            </a:r>
            <a:r>
              <a:rPr lang="ru-RU" sz="1700" dirty="0">
                <a:solidFill>
                  <a:schemeClr val="bg1"/>
                </a:solidFill>
              </a:rPr>
              <a:t>безопасность в </a:t>
            </a:r>
            <a:r>
              <a:rPr lang="ru-RU" sz="1700" dirty="0" smtClean="0">
                <a:solidFill>
                  <a:schemeClr val="bg1"/>
                </a:solidFill>
              </a:rPr>
              <a:t>вашу организацию</a:t>
            </a:r>
            <a:endParaRPr lang="ru-RU" sz="17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Проактивно обнаруживайте </a:t>
            </a:r>
            <a:r>
              <a:rPr lang="ru-RU" sz="1700" dirty="0">
                <a:solidFill>
                  <a:schemeClr val="bg1"/>
                </a:solidFill>
              </a:rPr>
              <a:t>и </a:t>
            </a:r>
            <a:r>
              <a:rPr lang="ru-RU" sz="1700" dirty="0" smtClean="0">
                <a:solidFill>
                  <a:schemeClr val="bg1"/>
                </a:solidFill>
              </a:rPr>
              <a:t>реагируйте </a:t>
            </a:r>
            <a:r>
              <a:rPr lang="ru-RU" sz="1700" dirty="0">
                <a:solidFill>
                  <a:schemeClr val="bg1"/>
                </a:solidFill>
              </a:rPr>
              <a:t>на инциденты </a:t>
            </a:r>
            <a:r>
              <a:rPr lang="ru-RU" sz="1700" dirty="0" smtClean="0">
                <a:solidFill>
                  <a:schemeClr val="bg1"/>
                </a:solidFill>
              </a:rPr>
              <a:t>безопасности для минимизации рисков</a:t>
            </a:r>
            <a:endParaRPr lang="ru-RU" sz="17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Гарантируйте непрерывность бизнеса и соответствие установленных требованиям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531"/>
            <a:ext cx="5083644" cy="28526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94" y="188475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5771" y="5219995"/>
            <a:ext cx="979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 Simplified"/>
              </a:rPr>
              <a:t>Защитите вашу организацию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P Simplifi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5771" y="4872996"/>
            <a:ext cx="9921926" cy="43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P Simplified"/>
              </a:rPr>
              <a:t>Форсируйте Защиту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P Simplified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457201" y="425669"/>
            <a:ext cx="11303876" cy="5975131"/>
          </a:xfrm>
          <a:prstGeom prst="rect">
            <a:avLst/>
          </a:prstGeom>
          <a:noFill/>
          <a:ln w="3048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8013" y="3327770"/>
            <a:ext cx="9141619" cy="10801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alexander.vakulenko@hpe.com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Head of Information Security Group</a:t>
            </a:r>
            <a:r>
              <a:rPr lang="ru-RU" dirty="0" smtClean="0"/>
              <a:t> </a:t>
            </a:r>
            <a:r>
              <a:rPr lang="en-US" dirty="0" smtClean="0"/>
              <a:t>HPE RUSSIA</a:t>
            </a:r>
          </a:p>
          <a:p>
            <a:pPr marL="0" indent="0">
              <a:buNone/>
            </a:pPr>
            <a:r>
              <a:rPr lang="en-US" dirty="0" smtClean="0"/>
              <a:t>Ph.D., CISSP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014884"/>
            <a:ext cx="12188952" cy="22809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ltGray">
          <a:xfrm>
            <a:off x="0" y="2654300"/>
            <a:ext cx="12192000" cy="647700"/>
          </a:xfrm>
          <a:prstGeom prst="rect">
            <a:avLst/>
          </a:prstGeom>
          <a:solidFill>
            <a:srgbClr val="425563">
              <a:alpha val="7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ключевых принципа </a:t>
            </a:r>
            <a:r>
              <a:rPr lang="en-US" dirty="0" smtClean="0"/>
              <a:t>HPE </a:t>
            </a:r>
            <a:r>
              <a:rPr lang="en-US" dirty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gray">
          <a:xfrm>
            <a:off x="1148860" y="2782972"/>
            <a:ext cx="2607583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Защитить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205658" y="2782972"/>
            <a:ext cx="4059114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Обнаружить</a:t>
            </a:r>
            <a:r>
              <a:rPr lang="en-US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&amp; </a:t>
            </a: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Отреагировать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9254388" y="2782972"/>
            <a:ext cx="2519489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Восстановить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ltGray">
          <a:xfrm>
            <a:off x="529641" y="3399705"/>
            <a:ext cx="3470859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Взаимосвязь с бизнесом</a:t>
            </a:r>
            <a:endParaRPr lang="en-GB" sz="19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500" dirty="0">
                <a:solidFill>
                  <a:srgbClr val="000000"/>
                </a:solidFill>
              </a:rPr>
              <a:t>Определите угрозы и оцените возможности своей организации защитить ваше </a:t>
            </a:r>
            <a:r>
              <a:rPr lang="ru-RU" sz="1500" dirty="0" smtClean="0">
                <a:solidFill>
                  <a:srgbClr val="000000"/>
                </a:solidFill>
              </a:rPr>
              <a:t>предприятие</a:t>
            </a:r>
            <a:endParaRPr lang="ru-RU" sz="1500" dirty="0">
              <a:solidFill>
                <a:srgbClr val="000000"/>
              </a:solidFill>
            </a:endParaRPr>
          </a:p>
          <a:p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Используйте защищенные приложения,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защитите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пользователей и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зашифруйте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важные данные</a:t>
            </a:r>
            <a:endParaRPr lang="en-GB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4343400" y="3399705"/>
            <a:ext cx="3467100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>
                <a:solidFill>
                  <a:schemeClr val="tx1"/>
                </a:solidFill>
                <a:cs typeface="Arial" panose="020B0604020202020204" pitchFamily="34" charset="0"/>
              </a:rPr>
              <a:t>Заблаговременное обнаружение и устранение </a:t>
            </a: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инцидентов</a:t>
            </a:r>
            <a:endParaRPr lang="ru-RU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Помогите уменьшить время реагирования на инциденты используя средства</a:t>
            </a:r>
            <a:r>
              <a:rPr lang="en-US" sz="1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SIEM</a:t>
            </a:r>
            <a:endParaRPr lang="ru-RU" sz="15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Повышайте ситуатиационную осведомленность </a:t>
            </a: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целом </a:t>
            </a:r>
            <a:r>
              <a:rPr lang="ru-RU" sz="1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для обнаружения и ликвидации угроз</a:t>
            </a:r>
            <a:endParaRPr lang="en-US" sz="1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8089900" y="3399705"/>
            <a:ext cx="3848100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Обеспечивайте непрерывность бизнеса и соответствие</a:t>
            </a:r>
            <a:endParaRPr lang="en-GB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Гарантируйте непрерывность бизнеса через вашу ИТ инфраструктуру, систему и приложения</a:t>
            </a:r>
            <a:endParaRPr lang="ru-RU" sz="1500" dirty="0">
              <a:solidFill>
                <a:srgbClr val="000000"/>
              </a:solidFill>
              <a:latin typeface="+mj-lt"/>
            </a:endParaRPr>
          </a:p>
          <a:p>
            <a:endParaRPr lang="en-GB" sz="1500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Управляйте рисками и соблюдайте требования соответствия</a:t>
            </a:r>
            <a:endParaRPr lang="en-US" sz="15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180114" y="3396343"/>
            <a:ext cx="0" cy="26226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4800" y="3396343"/>
            <a:ext cx="0" cy="26226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25" y="2748651"/>
            <a:ext cx="449709" cy="4497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10" y="2746778"/>
            <a:ext cx="453455" cy="4534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2" y="2773785"/>
            <a:ext cx="399441" cy="3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457201" y="425669"/>
            <a:ext cx="11303876" cy="5975131"/>
          </a:xfrm>
          <a:prstGeom prst="rect">
            <a:avLst/>
          </a:prstGeom>
          <a:noFill/>
          <a:ln w="3048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948905" y="4067175"/>
            <a:ext cx="5668963" cy="121602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Защитить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7090207" y="4900142"/>
            <a:ext cx="5008007" cy="189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600" dirty="0" smtClean="0"/>
              <a:t>Интеграция безопасности и бизнеса</a:t>
            </a:r>
            <a:endParaRPr lang="en-US" sz="2600" dirty="0"/>
          </a:p>
        </p:txBody>
      </p:sp>
      <p:sp>
        <p:nvSpPr>
          <p:cNvPr id="64" name="Rectangle 63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ltGray">
          <a:xfrm>
            <a:off x="6840809" y="934630"/>
            <a:ext cx="5157385" cy="5171333"/>
          </a:xfrm>
          <a:prstGeom prst="rect">
            <a:avLst/>
          </a:prstGeom>
          <a:noFill/>
          <a:ln w="47625" cap="flat" cmpd="sng" algn="ctr">
            <a:noFill/>
            <a:prstDash val="solid"/>
            <a:miter lim="800000"/>
          </a:ln>
          <a:effectLst/>
        </p:spPr>
        <p:txBody>
          <a:bodyPr lIns="251999" rtlCol="0" anchor="t"/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Идентифицировать риски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Приоритезировать </a:t>
            </a:r>
            <a:r>
              <a:rPr lang="ru-RU" sz="2000" dirty="0"/>
              <a:t>и защитить ресурсы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Закрыть бреши в безопасности, особое внимание уделить приложениям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Защитить данные при перемещении и хранении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Защитить пользователей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spc="-30" dirty="0" smtClean="0"/>
              <a:t>Использовать интегрированный подход между политиками безопасности, управлением и технологиями</a:t>
            </a:r>
            <a:endParaRPr lang="en-US" sz="2000" spc="-3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8" y="1885540"/>
            <a:ext cx="655935" cy="98750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 bwMode="ltGray">
          <a:xfrm>
            <a:off x="1848543" y="1863101"/>
            <a:ext cx="4240278" cy="1032386"/>
          </a:xfrm>
          <a:prstGeom prst="rect">
            <a:avLst/>
          </a:prstGeom>
          <a:noFill/>
          <a:ln w="47625" cap="flat" cmpd="sng" algn="ctr">
            <a:solidFill>
              <a:srgbClr val="00B388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3600" b="1" kern="0" dirty="0" smtClean="0">
                <a:latin typeface="+mj-lt"/>
                <a:ea typeface=""/>
                <a:cs typeface=""/>
              </a:rPr>
              <a:t>Защитить</a:t>
            </a:r>
            <a:endParaRPr lang="en-US" sz="3200" b="1" kern="0" dirty="0">
              <a:latin typeface="+mj-lt"/>
              <a:ea typeface=""/>
              <a:cs typeface=""/>
            </a:endParaRPr>
          </a:p>
        </p:txBody>
      </p:sp>
      <p:sp>
        <p:nvSpPr>
          <p:cNvPr id="73" name="Rectangle 72"/>
          <p:cNvSpPr/>
          <p:nvPr/>
        </p:nvSpPr>
        <p:spPr bwMode="ltGray">
          <a:xfrm>
            <a:off x="1848543" y="4251901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Восстановить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4251901"/>
            <a:ext cx="987507" cy="98750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 bwMode="ltGray">
          <a:xfrm>
            <a:off x="1848543" y="3058495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Обнаружить и Отреагировать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058495"/>
            <a:ext cx="987507" cy="987507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>
          <a:xfrm>
            <a:off x="6409339" y="1149924"/>
            <a:ext cx="527418" cy="5143607"/>
          </a:xfrm>
          <a:prstGeom prst="leftBrace">
            <a:avLst>
              <a:gd name="adj1" fmla="val 55208"/>
              <a:gd name="adj2" fmla="val 24326"/>
            </a:avLst>
          </a:prstGeom>
          <a:ln w="47625">
            <a:solidFill>
              <a:srgbClr val="00B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90207" y="4925497"/>
            <a:ext cx="5475055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Бизнес результаты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</a:rPr>
              <a:t>Определите угрозы и оцените возможности своей организации защитить ваше </a:t>
            </a:r>
            <a:r>
              <a:rPr lang="ru-RU" sz="1600" dirty="0" smtClean="0">
                <a:solidFill>
                  <a:srgbClr val="000000"/>
                </a:solidFill>
              </a:rPr>
              <a:t>предприятие</a:t>
            </a:r>
          </a:p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Используйте </a:t>
            </a:r>
            <a:r>
              <a:rPr lang="ru-RU" sz="1600" dirty="0">
                <a:solidFill>
                  <a:srgbClr val="000000"/>
                </a:solidFill>
              </a:rPr>
              <a:t>защищенные приложения, защитите </a:t>
            </a:r>
            <a:r>
              <a:rPr lang="ru-RU" sz="1600" dirty="0" smtClean="0">
                <a:solidFill>
                  <a:srgbClr val="000000"/>
                </a:solidFill>
              </a:rPr>
              <a:t>пользователей </a:t>
            </a:r>
            <a:r>
              <a:rPr lang="ru-RU" sz="1600" dirty="0">
                <a:solidFill>
                  <a:srgbClr val="000000"/>
                </a:solidFill>
              </a:rPr>
              <a:t>и зашифруйте </a:t>
            </a:r>
            <a:r>
              <a:rPr lang="ru-RU" sz="1600" dirty="0" smtClean="0">
                <a:solidFill>
                  <a:srgbClr val="000000"/>
                </a:solidFill>
              </a:rPr>
              <a:t>свои важные данные</a:t>
            </a:r>
            <a:endParaRPr lang="en-US" sz="16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3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HPE: </a:t>
            </a:r>
            <a:r>
              <a:rPr lang="ru-RU" sz="2600" dirty="0" smtClean="0"/>
              <a:t>Управление рисками посредством комплексных решений безопасности</a:t>
            </a:r>
            <a:endParaRPr lang="en-US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8706722" y="4633462"/>
            <a:ext cx="2982739" cy="18355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46961" y="1606060"/>
            <a:ext cx="2108008" cy="2052050"/>
            <a:chOff x="995014" y="1091674"/>
            <a:chExt cx="2611901" cy="26119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014" y="1091674"/>
              <a:ext cx="2611901" cy="26119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6621" y="1803982"/>
              <a:ext cx="988683" cy="93816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990342" y="1606060"/>
            <a:ext cx="2108008" cy="2052050"/>
            <a:chOff x="4512316" y="1091674"/>
            <a:chExt cx="2611901" cy="261190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2316" y="1091674"/>
              <a:ext cx="2611901" cy="261190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7056" y="1803982"/>
              <a:ext cx="938166" cy="93816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796400" y="1606060"/>
            <a:ext cx="2108008" cy="2052050"/>
            <a:chOff x="8647883" y="1091674"/>
            <a:chExt cx="2611901" cy="26119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7883" y="1091674"/>
              <a:ext cx="2611901" cy="26119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4750" y="1803982"/>
              <a:ext cx="938166" cy="938166"/>
            </a:xfrm>
            <a:prstGeom prst="rect">
              <a:avLst/>
            </a:prstGeom>
          </p:spPr>
        </p:pic>
      </p:grpSp>
      <p:sp>
        <p:nvSpPr>
          <p:cNvPr id="21" name="Title 4"/>
          <p:cNvSpPr txBox="1">
            <a:spLocks/>
          </p:cNvSpPr>
          <p:nvPr/>
        </p:nvSpPr>
        <p:spPr>
          <a:xfrm>
            <a:off x="609441" y="3609602"/>
            <a:ext cx="3383045" cy="8523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000" b="1" dirty="0" smtClean="0"/>
              <a:t>Технология</a:t>
            </a:r>
            <a:r>
              <a:rPr lang="en-GB" sz="2000" b="1" dirty="0" smtClean="0"/>
              <a:t> </a:t>
            </a:r>
            <a:br>
              <a:rPr lang="en-GB" sz="2000" b="1" dirty="0" smtClean="0"/>
            </a:br>
            <a:r>
              <a:rPr lang="ru-RU" sz="2000" b="1" dirty="0" smtClean="0"/>
              <a:t>защиты</a:t>
            </a:r>
            <a:endParaRPr lang="en-US" sz="2000" b="1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330935" y="3609602"/>
            <a:ext cx="3383045" cy="8523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000" b="1" dirty="0" smtClean="0"/>
              <a:t>Консалтинг</a:t>
            </a:r>
            <a:r>
              <a:rPr lang="en-GB" sz="2000" b="1" dirty="0" smtClean="0"/>
              <a:t> </a:t>
            </a:r>
            <a:br>
              <a:rPr lang="en-GB" sz="2000" b="1" dirty="0" smtClean="0"/>
            </a:br>
            <a:r>
              <a:rPr lang="ru-RU" sz="2000" b="1" dirty="0" smtClean="0"/>
              <a:t>по безопасности</a:t>
            </a:r>
            <a:endParaRPr lang="en-US" sz="2000" b="1" dirty="0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8105795" y="3609602"/>
            <a:ext cx="3383045" cy="8523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000" b="1" dirty="0" smtClean="0"/>
              <a:t>Управление сервисами безопасности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8088333" y="4679161"/>
            <a:ext cx="3466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Совершенствование сервисов безопасности, проактивное управление инцидентами и расширение способностей по защите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30110" y="4679161"/>
            <a:ext cx="3634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Эксперты помогают заказчикам понимать, управлять и снижать риски в области безопасности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0975" y="4679161"/>
            <a:ext cx="279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Решения по безопасности </a:t>
            </a:r>
            <a:r>
              <a:rPr lang="en-US" dirty="0" smtClean="0"/>
              <a:t>HPE</a:t>
            </a:r>
            <a:r>
              <a:rPr lang="ru-RU" dirty="0" smtClean="0"/>
              <a:t> помогают заказчикам противостоять угрозам</a:t>
            </a:r>
            <a:endParaRPr lang="en-US" dirty="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ltGray">
          <a:xfrm>
            <a:off x="3499939" y="3396051"/>
            <a:ext cx="8357311" cy="2997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Защитить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3499940" y="996367"/>
            <a:ext cx="8809774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cs typeface="Arial" panose="020B0604020202020204" pitchFamily="34" charset="0"/>
              </a:rPr>
              <a:t>Архитектурный </a:t>
            </a:r>
            <a:r>
              <a:rPr lang="ru-RU" sz="2000" dirty="0" smtClean="0">
                <a:cs typeface="Arial" panose="020B0604020202020204" pitchFamily="34" charset="0"/>
              </a:rPr>
              <a:t>дизайн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с интегрированной безопасностью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Оценка уязвимостей на всех уровнях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Защищенные приложения и зашифрованные данные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Многоуровневый контроль безопасности сотрудников, процессов и технологий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cs typeface="Arial" panose="020B0604020202020204" pitchFamily="34" charset="0"/>
              </a:rPr>
              <a:t>Высокий уровень зрелости безопасности ИТ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9721" y="3484029"/>
            <a:ext cx="7650728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latin typeface="+mj-lt"/>
              </a:rPr>
              <a:t>HPE </a:t>
            </a:r>
            <a:r>
              <a:rPr lang="ru-RU" sz="2000" b="1" dirty="0" smtClean="0">
                <a:latin typeface="+mj-lt"/>
              </a:rPr>
              <a:t>Решения</a:t>
            </a:r>
            <a:endParaRPr lang="en-US" sz="2000" b="1" dirty="0" smtClean="0">
              <a:latin typeface="+mj-lt"/>
            </a:endParaRPr>
          </a:p>
          <a:p>
            <a:pPr marL="156629" indent="-156629" defTabSz="609585"/>
            <a:r>
              <a:rPr lang="en-US" sz="2000" dirty="0"/>
              <a:t>360 Cyber Assessment </a:t>
            </a:r>
          </a:p>
          <a:p>
            <a:pPr marL="156629" indent="-156629" defTabSz="609585"/>
            <a:r>
              <a:rPr lang="en-US" sz="2000" dirty="0"/>
              <a:t>Cyber Situational Awareness &amp; Defense</a:t>
            </a:r>
          </a:p>
          <a:p>
            <a:pPr marL="156629" indent="-156629" defTabSz="609585"/>
            <a:r>
              <a:rPr lang="en-US" sz="2000" dirty="0"/>
              <a:t>Managed Application Security </a:t>
            </a:r>
          </a:p>
          <a:p>
            <a:pPr marL="156629" indent="-156629" defTabSz="609585"/>
            <a:r>
              <a:rPr lang="en-US" sz="2000" dirty="0"/>
              <a:t>Enterprise Data Security</a:t>
            </a:r>
          </a:p>
          <a:p>
            <a:pPr marL="156629" indent="-156629" defTabSz="609585"/>
            <a:r>
              <a:rPr lang="en-US" sz="2000" dirty="0"/>
              <a:t>Adaptive Trust Defense</a:t>
            </a:r>
          </a:p>
          <a:p>
            <a:pPr marL="156629" indent="-156629" defTabSz="609585"/>
            <a:r>
              <a:rPr lang="en-US" sz="2000" dirty="0"/>
              <a:t>Cloud &amp; Infrastructure Protection</a:t>
            </a:r>
          </a:p>
          <a:p>
            <a:pPr>
              <a:spcAft>
                <a:spcPts val="800"/>
              </a:spcAft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513" y="4550988"/>
            <a:ext cx="1904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 smtClean="0">
                <a:latin typeface="+mj-lt"/>
                <a:cs typeface="Arial" panose="020B0604020202020204" pitchFamily="34" charset="0"/>
              </a:rPr>
              <a:t>Лидер</a:t>
            </a:r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694" y="4950632"/>
            <a:ext cx="2756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В области безопасности приложений и </a:t>
            </a:r>
            <a:r>
              <a:rPr lang="en-US" sz="1400" dirty="0" smtClean="0">
                <a:latin typeface="+mj-lt"/>
                <a:cs typeface="Arial" panose="020B0604020202020204" pitchFamily="34" charset="0"/>
              </a:rPr>
              <a:t>Network Access Control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(Gartner)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554" y="2350772"/>
            <a:ext cx="884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kern="0" dirty="0" smtClean="0">
                <a:latin typeface="+mj-lt"/>
                <a:cs typeface="Arial" panose="020B0604020202020204" pitchFamily="34" charset="0"/>
              </a:rPr>
              <a:t>#1</a:t>
            </a:r>
            <a:endParaRPr lang="en-US" sz="24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943" y="2769332"/>
            <a:ext cx="270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публичном обнаружении уязвимостей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636" y="3600951"/>
            <a:ext cx="2938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 smtClean="0">
                <a:latin typeface="+mj-lt"/>
                <a:cs typeface="Arial" panose="020B0604020202020204" pitchFamily="34" charset="0"/>
              </a:rPr>
              <a:t>Дальновидность</a:t>
            </a:r>
            <a:endParaRPr lang="en-US" sz="24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817" y="4000595"/>
            <a:ext cx="2928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в области защиты данных</a:t>
            </a:r>
            <a:r>
              <a:rPr lang="en-US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(Gartner)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9" y="1057345"/>
            <a:ext cx="655935" cy="987507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457201" y="425669"/>
            <a:ext cx="11303876" cy="5975131"/>
          </a:xfrm>
          <a:prstGeom prst="rect">
            <a:avLst/>
          </a:prstGeom>
          <a:noFill/>
          <a:ln w="3048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897147" y="4067175"/>
            <a:ext cx="5668963" cy="1216025"/>
          </a:xfrm>
        </p:spPr>
        <p:txBody>
          <a:bodyPr/>
          <a:lstStyle/>
          <a:p>
            <a:pPr defTabSz="912884">
              <a:defRPr/>
            </a:pPr>
            <a:r>
              <a:rPr lang="ru-RU" sz="4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Обнаружить</a:t>
            </a:r>
            <a:r>
              <a:rPr lang="en-US" sz="4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и</a:t>
            </a:r>
            <a:r>
              <a:rPr lang="en-US" sz="4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отреагировать</a:t>
            </a:r>
            <a:endParaRPr lang="en-US" sz="40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600" dirty="0" smtClean="0"/>
              <a:t>Проактивно обнаруживать и реагировать на угрозы для минимизации ущерба</a:t>
            </a:r>
            <a:endParaRPr lang="en-US" sz="2600" dirty="0"/>
          </a:p>
        </p:txBody>
      </p:sp>
      <p:sp>
        <p:nvSpPr>
          <p:cNvPr id="64" name="Rectangle 63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ltGray">
          <a:xfrm>
            <a:off x="10068593" y="1759789"/>
            <a:ext cx="4246814" cy="4244196"/>
          </a:xfrm>
          <a:prstGeom prst="rect">
            <a:avLst/>
          </a:prstGeom>
          <a:noFill/>
          <a:ln w="47625" cap="flat" cmpd="sng" algn="ctr">
            <a:noFill/>
            <a:prstDash val="solid"/>
            <a:miter lim="800000"/>
          </a:ln>
          <a:effectLst/>
        </p:spPr>
        <p:txBody>
          <a:bodyPr lIns="251999" rtlCol="0" anchor="ctr"/>
          <a:lstStyle/>
          <a:p>
            <a:pPr lvl="0"/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6489325" y="1512359"/>
            <a:ext cx="491471" cy="4364000"/>
          </a:xfrm>
          <a:prstGeom prst="leftBrace">
            <a:avLst>
              <a:gd name="adj1" fmla="val 55208"/>
              <a:gd name="adj2" fmla="val 46803"/>
            </a:avLst>
          </a:prstGeom>
          <a:ln w="47625">
            <a:solidFill>
              <a:srgbClr val="00B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ltGray">
          <a:xfrm>
            <a:off x="1848543" y="4251901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Восстановить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4251901"/>
            <a:ext cx="987507" cy="98750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ltGray">
          <a:xfrm>
            <a:off x="1848543" y="1855065"/>
            <a:ext cx="4240278" cy="1032386"/>
          </a:xfrm>
          <a:prstGeom prst="rect">
            <a:avLst/>
          </a:prstGeom>
          <a:noFill/>
          <a:ln w="4762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2000" b="1" kern="0" dirty="0" smtClean="0">
                <a:solidFill>
                  <a:schemeClr val="accent6"/>
                </a:solidFill>
                <a:latin typeface="+mj-lt"/>
                <a:ea typeface=""/>
                <a:cs typeface=""/>
              </a:rPr>
              <a:t>Защитить</a:t>
            </a:r>
            <a:endParaRPr lang="en-US" sz="2000" b="1" kern="0" dirty="0">
              <a:solidFill>
                <a:schemeClr val="accent6"/>
              </a:solidFill>
              <a:latin typeface="+mj-lt"/>
              <a:ea typeface=""/>
              <a:cs typeface="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5" y="3045015"/>
            <a:ext cx="987507" cy="9875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5" y="1872060"/>
            <a:ext cx="987507" cy="98750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ltGray">
          <a:xfrm>
            <a:off x="1849188" y="3058869"/>
            <a:ext cx="4240278" cy="1032386"/>
          </a:xfrm>
          <a:prstGeom prst="rect">
            <a:avLst/>
          </a:prstGeom>
          <a:noFill/>
          <a:ln w="47625" cap="flat" cmpd="sng" algn="ctr">
            <a:solidFill>
              <a:srgbClr val="00B388"/>
            </a:solidFill>
            <a:prstDash val="solid"/>
            <a:miter lim="800000"/>
          </a:ln>
          <a:effectLst/>
        </p:spPr>
        <p:txBody>
          <a:bodyPr lIns="251999" rtlCol="0" anchor="ctr"/>
          <a:lstStyle/>
          <a:p>
            <a:pPr>
              <a:lnSpc>
                <a:spcPct val="90000"/>
              </a:lnSpc>
            </a:pPr>
            <a:r>
              <a:rPr lang="ru-RU" sz="3100" b="1" kern="0" dirty="0" smtClean="0">
                <a:latin typeface="+mj-lt"/>
                <a:ea typeface=""/>
                <a:cs typeface=""/>
              </a:rPr>
              <a:t>Обнаружить и отреагировать</a:t>
            </a:r>
            <a:endParaRPr lang="en-US" sz="3100" b="1" kern="0" dirty="0">
              <a:latin typeface="+mj-lt"/>
              <a:ea typeface=""/>
              <a:cs typeface=""/>
            </a:endParaRPr>
          </a:p>
        </p:txBody>
      </p:sp>
      <p:sp>
        <p:nvSpPr>
          <p:cNvPr id="35" name="Rectangle 34"/>
          <p:cNvSpPr/>
          <p:nvPr/>
        </p:nvSpPr>
        <p:spPr bwMode="ltGray">
          <a:xfrm>
            <a:off x="7104913" y="4494102"/>
            <a:ext cx="5027361" cy="1601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6" name="Rectangle 35"/>
          <p:cNvSpPr/>
          <p:nvPr/>
        </p:nvSpPr>
        <p:spPr>
          <a:xfrm>
            <a:off x="7174144" y="4519560"/>
            <a:ext cx="488890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Бизнес результаты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Помогите </a:t>
            </a:r>
            <a:r>
              <a:rPr lang="ru-RU" sz="1600" dirty="0">
                <a:cs typeface="Arial" panose="020B0604020202020204" pitchFamily="34" charset="0"/>
              </a:rPr>
              <a:t>уменьшить время реагирования на инциденты используя средства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SIEM</a:t>
            </a:r>
            <a:endParaRPr lang="ru-RU" sz="1600" dirty="0"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cs typeface="Arial" panose="020B0604020202020204" pitchFamily="34" charset="0"/>
              </a:rPr>
              <a:t>Повышайте ситуативную осведомленность в </a:t>
            </a:r>
            <a:r>
              <a:rPr lang="ru-RU" sz="1600" dirty="0" smtClean="0">
                <a:cs typeface="Arial" panose="020B0604020202020204" pitchFamily="34" charset="0"/>
              </a:rPr>
              <a:t>целом </a:t>
            </a:r>
            <a:r>
              <a:rPr lang="ru-RU" sz="1600" dirty="0">
                <a:cs typeface="Arial" panose="020B0604020202020204" pitchFamily="34" charset="0"/>
              </a:rPr>
              <a:t>для обнаружения и ликвидации </a:t>
            </a:r>
            <a:r>
              <a:rPr lang="ru-RU" sz="1600" dirty="0" smtClean="0">
                <a:cs typeface="Arial" panose="020B0604020202020204" pitchFamily="34" charset="0"/>
              </a:rPr>
              <a:t>угроз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ltGray">
          <a:xfrm>
            <a:off x="7009634" y="1355596"/>
            <a:ext cx="4569750" cy="2392537"/>
          </a:xfrm>
          <a:prstGeom prst="rect">
            <a:avLst/>
          </a:prstGeom>
          <a:noFill/>
          <a:ln w="47625" cap="flat" cmpd="sng" algn="ctr">
            <a:noFill/>
            <a:prstDash val="solid"/>
            <a:miter lim="800000"/>
          </a:ln>
          <a:effectLst/>
        </p:spPr>
        <p:txBody>
          <a:bodyPr lIns="251999" rtlCol="0" anchor="t"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24*7*365 </a:t>
            </a:r>
            <a:r>
              <a:rPr lang="ru-RU" sz="2000" dirty="0" smtClean="0"/>
              <a:t>мониторинг безопасности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Мониторинг угроз и </a:t>
            </a:r>
            <a:r>
              <a:rPr lang="ru-RU" sz="2000" dirty="0"/>
              <a:t>передовая аналитика </a:t>
            </a:r>
            <a:r>
              <a:rPr lang="ru-RU" sz="2000" dirty="0" smtClean="0"/>
              <a:t>угроз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Проактивное реагирование на инциденты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Обучение и тестирование ключевых сотрудников и кризис менеджмент</a:t>
            </a:r>
            <a:endParaRPr lang="en-US" sz="2000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ru-RU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5786"/>
          <a:stretch/>
        </p:blipFill>
        <p:spPr>
          <a:xfrm>
            <a:off x="2481942" y="769875"/>
            <a:ext cx="9157398" cy="456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Глобальный мониторинг безопасности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gray">
          <a:xfrm>
            <a:off x="470403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10,000</a:t>
            </a:r>
            <a:endParaRPr lang="en-US" sz="3600" b="1" dirty="0">
              <a:solidFill>
                <a:srgbClr val="2AD2C9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3917" y="3316025"/>
            <a:ext cx="3319584" cy="1351282"/>
            <a:chOff x="1108972" y="3926253"/>
            <a:chExt cx="2754457" cy="1351282"/>
          </a:xfrm>
        </p:grpSpPr>
        <p:sp>
          <p:nvSpPr>
            <p:cNvPr id="28" name="Rectangle 27"/>
            <p:cNvSpPr/>
            <p:nvPr/>
          </p:nvSpPr>
          <p:spPr bwMode="gray">
            <a:xfrm>
              <a:off x="1109642" y="4604435"/>
              <a:ext cx="2753787" cy="673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09728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Security Operation Centers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8972" y="3926253"/>
              <a:ext cx="843854" cy="914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6400" b="1" dirty="0" smtClean="0"/>
                <a:t>10</a:t>
              </a:r>
              <a:endParaRPr lang="en-US" sz="6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49082" y="3437804"/>
            <a:ext cx="1316856" cy="248197"/>
            <a:chOff x="1935691" y="4076153"/>
            <a:chExt cx="1316856" cy="248197"/>
          </a:xfrm>
        </p:grpSpPr>
        <p:sp>
          <p:nvSpPr>
            <p:cNvPr id="31" name="Rectangle 30"/>
            <p:cNvSpPr/>
            <p:nvPr/>
          </p:nvSpPr>
          <p:spPr bwMode="gray">
            <a:xfrm>
              <a:off x="2163237" y="4076153"/>
              <a:ext cx="1089310" cy="248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dirty="0" smtClean="0">
                  <a:solidFill>
                    <a:schemeClr val="tx1"/>
                  </a:solidFill>
                </a:rPr>
                <a:t>Глобальные</a:t>
              </a:r>
              <a:r>
                <a:rPr lang="en-US" sz="1000" dirty="0" smtClean="0">
                  <a:solidFill>
                    <a:schemeClr val="tx1"/>
                  </a:solidFill>
                </a:rPr>
                <a:t> SOC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35691" y="4115859"/>
              <a:ext cx="158750" cy="158750"/>
              <a:chOff x="4276725" y="2994025"/>
              <a:chExt cx="158750" cy="158750"/>
            </a:xfrm>
          </p:grpSpPr>
          <p:sp>
            <p:nvSpPr>
              <p:cNvPr id="33" name="Oval 32"/>
              <p:cNvSpPr/>
              <p:nvPr/>
            </p:nvSpPr>
            <p:spPr bwMode="ltGray">
              <a:xfrm>
                <a:off x="4305300" y="3022600"/>
                <a:ext cx="101600" cy="101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 bwMode="ltGray">
              <a:xfrm>
                <a:off x="4276725" y="2994025"/>
                <a:ext cx="158750" cy="158750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 bwMode="gray">
          <a:xfrm>
            <a:off x="1876628" y="3753549"/>
            <a:ext cx="1229987" cy="240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Региональные</a:t>
            </a:r>
            <a:r>
              <a:rPr lang="en-US" sz="1000" dirty="0" smtClean="0">
                <a:solidFill>
                  <a:schemeClr val="tx1"/>
                </a:solidFill>
              </a:rPr>
              <a:t> SOC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49082" y="3799057"/>
            <a:ext cx="158750" cy="158750"/>
            <a:chOff x="4276725" y="2994025"/>
            <a:chExt cx="158750" cy="158750"/>
          </a:xfrm>
        </p:grpSpPr>
        <p:sp>
          <p:nvSpPr>
            <p:cNvPr id="38" name="Oval 37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553981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аказчиков </a:t>
            </a:r>
            <a:r>
              <a:rPr lang="en-US" sz="1400" dirty="0" smtClean="0">
                <a:solidFill>
                  <a:schemeClr val="tx1"/>
                </a:solidFill>
              </a:rPr>
              <a:t>HPE Security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2249617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1M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2249617" y="5455323"/>
            <a:ext cx="1953547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риложений защищенных с помощью </a:t>
            </a:r>
            <a:r>
              <a:rPr lang="en-US" sz="1400" dirty="0" smtClean="0">
                <a:solidFill>
                  <a:schemeClr val="tx1"/>
                </a:solidFill>
              </a:rPr>
              <a:t>2.6 </a:t>
            </a:r>
            <a:r>
              <a:rPr lang="ru-RU" sz="1400" dirty="0" smtClean="0">
                <a:solidFill>
                  <a:schemeClr val="tx1"/>
                </a:solidFill>
              </a:rPr>
              <a:t>миллиардов строк кода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4039605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500K+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4039605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ащищенных устройств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5736101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45M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5726054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бнаружено и изолированно вредоносного ПО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gray">
          <a:xfrm>
            <a:off x="7209860" y="4983051"/>
            <a:ext cx="2084382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3600" b="1" dirty="0" smtClean="0">
                <a:solidFill>
                  <a:srgbClr val="2AD2C9"/>
                </a:solidFill>
              </a:rPr>
              <a:t>67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gray">
          <a:xfrm>
            <a:off x="8597183" y="4994787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40+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gray">
          <a:xfrm>
            <a:off x="8597183" y="5455323"/>
            <a:ext cx="1876590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л</a:t>
            </a:r>
            <a:r>
              <a:rPr lang="ru-RU" sz="1400" dirty="0" smtClean="0">
                <a:solidFill>
                  <a:schemeClr val="tx1"/>
                </a:solidFill>
              </a:rPr>
              <a:t>ет предоставления сервисов безопасности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gray">
          <a:xfrm>
            <a:off x="10252709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2AD2C9"/>
                </a:solidFill>
              </a:rPr>
              <a:t>3</a:t>
            </a:r>
            <a:r>
              <a:rPr lang="en-US" sz="3600" b="1" dirty="0" smtClean="0">
                <a:solidFill>
                  <a:srgbClr val="2AD2C9"/>
                </a:solidFill>
              </a:rPr>
              <a:t>000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10252710" y="5455323"/>
            <a:ext cx="1819588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налитиков безопасности по всему миру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075611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261549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73024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5424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664361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31367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gray">
          <a:xfrm>
            <a:off x="3831264" y="2309446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Texas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553475" y="2344906"/>
            <a:ext cx="228600" cy="228600"/>
            <a:chOff x="4276725" y="2994025"/>
            <a:chExt cx="158750" cy="158750"/>
          </a:xfrm>
        </p:grpSpPr>
        <p:sp>
          <p:nvSpPr>
            <p:cNvPr id="64" name="Oval 63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24600" y="1524000"/>
            <a:ext cx="228600" cy="228600"/>
            <a:chOff x="4276725" y="2994025"/>
            <a:chExt cx="158750" cy="158750"/>
          </a:xfrm>
        </p:grpSpPr>
        <p:sp>
          <p:nvSpPr>
            <p:cNvPr id="67" name="Oval 66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gray">
          <a:xfrm>
            <a:off x="5867400" y="1523999"/>
            <a:ext cx="382675" cy="2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UK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11049000" y="4307392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Australia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0771211" y="4302660"/>
            <a:ext cx="228600" cy="228600"/>
            <a:chOff x="4276725" y="2994025"/>
            <a:chExt cx="158750" cy="158750"/>
          </a:xfrm>
        </p:grpSpPr>
        <p:sp>
          <p:nvSpPr>
            <p:cNvPr id="72" name="Oval 71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 bwMode="gray">
          <a:xfrm>
            <a:off x="4572000" y="19050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Toronto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344454" y="1950508"/>
            <a:ext cx="158750" cy="158750"/>
            <a:chOff x="4276725" y="2994025"/>
            <a:chExt cx="158750" cy="158750"/>
          </a:xfrm>
        </p:grpSpPr>
        <p:sp>
          <p:nvSpPr>
            <p:cNvPr id="76" name="Oval 75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 bwMode="gray">
          <a:xfrm>
            <a:off x="4419600" y="2113504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Virginia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192054" y="2148964"/>
            <a:ext cx="158750" cy="158750"/>
            <a:chOff x="4276725" y="2994025"/>
            <a:chExt cx="158750" cy="158750"/>
          </a:xfrm>
        </p:grpSpPr>
        <p:sp>
          <p:nvSpPr>
            <p:cNvPr id="80" name="Oval 79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gray">
          <a:xfrm>
            <a:off x="4191000" y="29718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Costa Rica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63454" y="3007260"/>
            <a:ext cx="158750" cy="158750"/>
            <a:chOff x="4276725" y="2994025"/>
            <a:chExt cx="158750" cy="158750"/>
          </a:xfrm>
        </p:grpSpPr>
        <p:sp>
          <p:nvSpPr>
            <p:cNvPr id="84" name="Oval 83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86" name="Rectangle 85"/>
          <p:cNvSpPr/>
          <p:nvPr/>
        </p:nvSpPr>
        <p:spPr bwMode="gray">
          <a:xfrm>
            <a:off x="7010400" y="16002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Germany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782854" y="1645708"/>
            <a:ext cx="158750" cy="158750"/>
            <a:chOff x="4276725" y="2994025"/>
            <a:chExt cx="158750" cy="158750"/>
          </a:xfrm>
        </p:grpSpPr>
        <p:sp>
          <p:nvSpPr>
            <p:cNvPr id="88" name="Oval 87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0" name="Rectangle 89"/>
          <p:cNvSpPr/>
          <p:nvPr/>
        </p:nvSpPr>
        <p:spPr bwMode="gray">
          <a:xfrm>
            <a:off x="7391400" y="18288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Bulgaria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163854" y="1874308"/>
            <a:ext cx="158750" cy="158750"/>
            <a:chOff x="4276725" y="2994025"/>
            <a:chExt cx="158750" cy="158750"/>
          </a:xfrm>
        </p:grpSpPr>
        <p:sp>
          <p:nvSpPr>
            <p:cNvPr id="92" name="Oval 91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4" name="Rectangle 93"/>
          <p:cNvSpPr/>
          <p:nvPr/>
        </p:nvSpPr>
        <p:spPr bwMode="gray">
          <a:xfrm>
            <a:off x="9011696" y="257824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India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784150" y="2623748"/>
            <a:ext cx="158750" cy="158750"/>
            <a:chOff x="4276725" y="2994025"/>
            <a:chExt cx="158750" cy="158750"/>
          </a:xfrm>
        </p:grpSpPr>
        <p:sp>
          <p:nvSpPr>
            <p:cNvPr id="96" name="Oval 95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 bwMode="gray">
          <a:xfrm>
            <a:off x="9753600" y="31242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Malaysia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9526054" y="3169708"/>
            <a:ext cx="158750" cy="158750"/>
            <a:chOff x="4276725" y="2994025"/>
            <a:chExt cx="158750" cy="158750"/>
          </a:xfrm>
        </p:grpSpPr>
        <p:sp>
          <p:nvSpPr>
            <p:cNvPr id="100" name="Oval 99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 bwMode="gray">
          <a:xfrm>
            <a:off x="7199004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SOC</a:t>
            </a:r>
            <a:r>
              <a:rPr lang="ru-RU" sz="1400" dirty="0" smtClean="0">
                <a:solidFill>
                  <a:schemeClr val="tx1"/>
                </a:solidFill>
              </a:rPr>
              <a:t>ов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построенных для компаний из списка</a:t>
            </a:r>
            <a:r>
              <a:rPr lang="en-GB" sz="1400" dirty="0" smtClean="0">
                <a:solidFill>
                  <a:schemeClr val="tx1"/>
                </a:solidFill>
              </a:rPr>
              <a:t> Fortune 500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HPE_Standard_Arial_16x9_v2</Template>
  <TotalTime>4136</TotalTime>
  <Words>738</Words>
  <Application>Microsoft Office PowerPoint</Application>
  <PresentationFormat>Widescreen</PresentationFormat>
  <Paragraphs>207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HP Simplified</vt:lpstr>
      <vt:lpstr>Wingdings</vt:lpstr>
      <vt:lpstr>HPE_Standard_Arial_16x9_v2</vt:lpstr>
      <vt:lpstr>Acrobat Document</vt:lpstr>
      <vt:lpstr>Подход HPE к защите вашей организации (предприятия) </vt:lpstr>
      <vt:lpstr>Три ключевых принципа HPE Security</vt:lpstr>
      <vt:lpstr>Защитить</vt:lpstr>
      <vt:lpstr>Интеграция безопасности и бизнеса</vt:lpstr>
      <vt:lpstr>HPE: Управление рисками посредством комплексных решений безопасности</vt:lpstr>
      <vt:lpstr>Защитить</vt:lpstr>
      <vt:lpstr>Обнаружить и отреагировать</vt:lpstr>
      <vt:lpstr>Проактивно обнаруживать и реагировать на угрозы для минимизации ущерба</vt:lpstr>
      <vt:lpstr>Глобальный мониторинг безопасности</vt:lpstr>
      <vt:lpstr>Обнаружить и отреагировать</vt:lpstr>
      <vt:lpstr>Восстановить</vt:lpstr>
      <vt:lpstr>Гарантия непрерывности бизнеса &amp; соблюдение соответствия</vt:lpstr>
      <vt:lpstr>Восстановить</vt:lpstr>
      <vt:lpstr>Почему Hewlett Packard Enterprise?</vt:lpstr>
      <vt:lpstr>Портфель решений</vt:lpstr>
      <vt:lpstr>Начните преобразования с сегодняшнего дня</vt:lpstr>
      <vt:lpstr>PowerPoint Presentation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Cory Lowe</dc:creator>
  <cp:lastModifiedBy>Vakulenko, Alexander</cp:lastModifiedBy>
  <cp:revision>353</cp:revision>
  <dcterms:created xsi:type="dcterms:W3CDTF">2015-11-06T15:10:30Z</dcterms:created>
  <dcterms:modified xsi:type="dcterms:W3CDTF">2016-02-03T11:55:03Z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